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8" r:id="rId2"/>
    <p:sldId id="262" r:id="rId3"/>
    <p:sldId id="272" r:id="rId4"/>
    <p:sldId id="278" r:id="rId5"/>
    <p:sldId id="280" r:id="rId6"/>
    <p:sldId id="284" r:id="rId7"/>
    <p:sldId id="285" r:id="rId8"/>
    <p:sldId id="287" r:id="rId9"/>
    <p:sldId id="288" r:id="rId10"/>
    <p:sldId id="291" r:id="rId11"/>
    <p:sldId id="293" r:id="rId12"/>
    <p:sldId id="29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90322-D021-450C-83DB-071B65E4FBD5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DC231-A12A-47F4-B63F-FFF98B4315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4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E8ADDD2-9542-425E-ADF4-D5F8F45EF0DA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CA4B9E7-60BA-4E60-98EA-F764FFFBCD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8ADDD2-9542-425E-ADF4-D5F8F45EF0DA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4B9E7-60BA-4E60-98EA-F764FFFBC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8ADDD2-9542-425E-ADF4-D5F8F45EF0DA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4B9E7-60BA-4E60-98EA-F764FFFBC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8ADDD2-9542-425E-ADF4-D5F8F45EF0DA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4B9E7-60BA-4E60-98EA-F764FFFBC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E8ADDD2-9542-425E-ADF4-D5F8F45EF0DA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CA4B9E7-60BA-4E60-98EA-F764FFFBCD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8ADDD2-9542-425E-ADF4-D5F8F45EF0DA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CA4B9E7-60BA-4E60-98EA-F764FFFBCD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8ADDD2-9542-425E-ADF4-D5F8F45EF0DA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CA4B9E7-60BA-4E60-98EA-F764FFFBC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8ADDD2-9542-425E-ADF4-D5F8F45EF0DA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4B9E7-60BA-4E60-98EA-F764FFFBCD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8ADDD2-9542-425E-ADF4-D5F8F45EF0DA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4B9E7-60BA-4E60-98EA-F764FFFBCD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E8ADDD2-9542-425E-ADF4-D5F8F45EF0DA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CA4B9E7-60BA-4E60-98EA-F764FFFBCD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E8ADDD2-9542-425E-ADF4-D5F8F45EF0DA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CA4B9E7-60BA-4E60-98EA-F764FFFBCD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E8ADDD2-9542-425E-ADF4-D5F8F45EF0DA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CA4B9E7-60BA-4E60-98EA-F764FFFBCD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ostashkov.ru/map/image/rayoni/rjev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www.ostashkov.ru/map/image/rayoni/rjev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571480"/>
            <a:ext cx="6215105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6286520"/>
            <a:ext cx="5008070" cy="35719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Промышленность</a:t>
            </a:r>
            <a:endParaRPr lang="ru-RU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http://www.gerbocenter.ru/images/Rzhev_r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142852"/>
            <a:ext cx="1144800" cy="1333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980000" indent="0">
              <a:buNone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980000" indent="0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В целях создания и развития особых экономических зон в регионе на территории сельского поселения </a:t>
            </a:r>
            <a:r>
              <a:rPr lang="ru-RU" sz="1800" dirty="0" err="1" smtClean="0">
                <a:solidFill>
                  <a:schemeClr val="bg1"/>
                </a:solidFill>
              </a:rPr>
              <a:t>Итомля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начато строительство  Индустриального  парка</a:t>
            </a:r>
            <a:r>
              <a:rPr lang="ru-RU" sz="1800" dirty="0" smtClean="0">
                <a:solidFill>
                  <a:schemeClr val="bg1"/>
                </a:solidFill>
              </a:rPr>
              <a:t>. На участке площадью более миллиона квадратных метров  заработают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новые промышленные и сельскохозяйственные предприятия</a:t>
            </a:r>
            <a:r>
              <a:rPr lang="ru-RU" sz="1800" dirty="0" smtClean="0">
                <a:solidFill>
                  <a:schemeClr val="bg1"/>
                </a:solidFill>
              </a:rPr>
              <a:t>.       </a:t>
            </a:r>
          </a:p>
          <a:p>
            <a:pPr marL="1980000" indent="0"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Развитие индустриального парка ускорит   новая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транспортная артерия </a:t>
            </a:r>
            <a:r>
              <a:rPr lang="ru-RU" sz="1800" dirty="0" smtClean="0">
                <a:solidFill>
                  <a:schemeClr val="bg1"/>
                </a:solidFill>
              </a:rPr>
              <a:t>– введена в эксплуатацию дорога местного значения  «Сытьково–Рудница – </a:t>
            </a:r>
            <a:r>
              <a:rPr lang="ru-RU" sz="1800" dirty="0" err="1" smtClean="0">
                <a:solidFill>
                  <a:schemeClr val="bg1"/>
                </a:solidFill>
              </a:rPr>
              <a:t>Итомля</a:t>
            </a:r>
            <a:r>
              <a:rPr lang="ru-RU" sz="1800" dirty="0" smtClean="0">
                <a:solidFill>
                  <a:schemeClr val="bg1"/>
                </a:solidFill>
              </a:rPr>
              <a:t>» . Общая стоимость работ составила около 39 </a:t>
            </a:r>
            <a:r>
              <a:rPr lang="ru-RU" sz="1800" dirty="0" err="1" smtClean="0">
                <a:solidFill>
                  <a:schemeClr val="bg1"/>
                </a:solidFill>
              </a:rPr>
              <a:t>млн</a:t>
            </a:r>
            <a:r>
              <a:rPr lang="ru-RU" sz="1800" dirty="0" smtClean="0">
                <a:solidFill>
                  <a:schemeClr val="bg1"/>
                </a:solidFill>
              </a:rPr>
              <a:t> рублей, 90% из которых профинансировал бюджет области. </a:t>
            </a:r>
            <a:endPara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Имеющиеся инвестиционные проекты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214310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 descr="https://pp.vk.me/c613428/v613428507/1d4ea/eFJzDkFawW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357562"/>
            <a:ext cx="2146493" cy="1428760"/>
          </a:xfrm>
          <a:prstGeom prst="rect">
            <a:avLst/>
          </a:prstGeom>
          <a:noFill/>
        </p:spPr>
      </p:pic>
      <p:pic>
        <p:nvPicPr>
          <p:cNvPr id="41988" name="Picture 4" descr="http://rzpravda.ru/media/vestivru/2014/17_24_04_2014/P10104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000652"/>
            <a:ext cx="2190744" cy="1643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Индустриальный парки «</a:t>
            </a:r>
            <a:r>
              <a:rPr lang="ru-RU" dirty="0" err="1" smtClean="0">
                <a:solidFill>
                  <a:srgbClr val="FFFF00"/>
                </a:solidFill>
              </a:rPr>
              <a:t>Итомля</a:t>
            </a:r>
            <a:r>
              <a:rPr lang="ru-RU" dirty="0" smtClean="0">
                <a:solidFill>
                  <a:srgbClr val="FFFF00"/>
                </a:solidFill>
              </a:rPr>
              <a:t>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(Постановление Законодательного собрания Тверской области №1189-П-5 от 10.07.2014 «О целесообразности создания индустриального парка «</a:t>
            </a:r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Итомля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»; Распоряжение Правительства Тверской области №380-рп от 12.08.2014 «О придании статуса индустриального парка»).	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  Земельная площадь 89 га, земли населенного пункта, построен подъезд, есть свободные мощности электроэнергии на подстанции д.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Мининские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Дворы 1000 кВт, линия электропередачи построена, рядом расположен газопровод, незадействованная мощность 848,3 тыс. нм</a:t>
            </a:r>
            <a:r>
              <a:rPr lang="ru-RU" sz="60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/год (950,0 тут/год). Деревня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Итомля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- крупный населенный пункт, есть средняя школа, детский сад, сельский дом культуры, торговые учреждения. По оперативным данным в радиусе 10-15 км постоянно проживают 500 человек в возрасте 18-55 лет, 90% из них работают в г.г. Ржеве, Твери, Москве, Санкт-Петербурге. В границах д.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Итомля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, и других, рядом расположенных населенных пунктах, есть около 50 га земель свободных для строительства жилья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экономкласса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на берегу реки Волга. В 2015-2016гг. предполагается строительство в д.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Варатово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двух крупных автозаправочных комплексов.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План застройки индустриального парка "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Итомля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" Ржевского района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арк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1" y="1646238"/>
            <a:ext cx="5286412" cy="492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23728" y="1524000"/>
            <a:ext cx="6563072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bg1"/>
                </a:solidFill>
              </a:rPr>
              <a:t>Первый город на Волге</a:t>
            </a:r>
            <a:r>
              <a:rPr lang="ru-RU" sz="1600" dirty="0">
                <a:solidFill>
                  <a:schemeClr val="bg1"/>
                </a:solidFill>
              </a:rPr>
              <a:t>: несудоходная чистая река, </a:t>
            </a:r>
            <a:endParaRPr lang="ru-RU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Ржевский район - </a:t>
            </a:r>
            <a:r>
              <a:rPr lang="ru-RU" sz="1800" b="1" dirty="0" smtClean="0">
                <a:solidFill>
                  <a:schemeClr val="bg1"/>
                </a:solidFill>
              </a:rPr>
              <a:t>экологически чистый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Красота  ландшафта </a:t>
            </a:r>
            <a:r>
              <a:rPr lang="ru-RU" sz="1600" dirty="0">
                <a:solidFill>
                  <a:schemeClr val="bg1"/>
                </a:solidFill>
              </a:rPr>
              <a:t>и благоприятные </a:t>
            </a:r>
            <a:r>
              <a:rPr lang="ru-RU" sz="1800" b="1" dirty="0">
                <a:solidFill>
                  <a:schemeClr val="bg1"/>
                </a:solidFill>
              </a:rPr>
              <a:t>природно-климатические условия средне-русской полосы</a:t>
            </a:r>
            <a:r>
              <a:rPr lang="ru-RU" sz="1800" b="1" dirty="0" smtClean="0">
                <a:solidFill>
                  <a:schemeClr val="bg1"/>
                </a:solidFill>
              </a:rPr>
              <a:t>.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Экологические туристические рекреационные объекты: </a:t>
            </a:r>
            <a:r>
              <a:rPr lang="ru-RU" sz="1600" dirty="0" smtClean="0">
                <a:solidFill>
                  <a:schemeClr val="bg1"/>
                </a:solidFill>
              </a:rPr>
              <a:t>Охотничьи домики, турбазы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Ржевский район  - потенциальный центр развития экотуризма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194" name="Picture 2" descr="http://i051.radikal.ru/1202/a6/79db87f6976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3"/>
            <a:ext cx="2032960" cy="1745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shushara.ru/photo/roads/18_00002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86687"/>
            <a:ext cx="3600400" cy="2171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shushara.ru/photo/roads/18_00002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1128"/>
            <a:ext cx="3250772" cy="2178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130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428736"/>
            <a:ext cx="8143932" cy="4857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FFC000"/>
                </a:solidFill>
              </a:rPr>
              <a:t>Карта экологических ресурсов Ржевского района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Рекреационные и экологические ресурсы Ржевского района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38914" name="Picture 2" descr="C:\Documents and Settings\OO\Рабочий стол\Копия (2) Karta_Doich-cur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6215106" cy="4613160"/>
          </a:xfrm>
          <a:prstGeom prst="rect">
            <a:avLst/>
          </a:prstGeom>
          <a:noFill/>
        </p:spPr>
      </p:pic>
      <p:sp>
        <p:nvSpPr>
          <p:cNvPr id="8" name="Содержимое 1"/>
          <p:cNvSpPr txBox="1">
            <a:spLocks/>
          </p:cNvSpPr>
          <p:nvPr/>
        </p:nvSpPr>
        <p:spPr>
          <a:xfrm>
            <a:off x="6572264" y="1581136"/>
            <a:ext cx="2571736" cy="48482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lang="ru-RU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Ржевский район </a:t>
            </a:r>
            <a:r>
              <a:rPr lang="ru-RU" dirty="0" smtClean="0"/>
              <a:t>обладает  отличными рекреационными и экологическими ресурсами для </a:t>
            </a:r>
            <a:r>
              <a:rPr lang="ru-RU" b="1" dirty="0" smtClean="0"/>
              <a:t>туризма,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ru-RU" b="1" dirty="0" smtClean="0"/>
              <a:t>охоты и рыбалки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17130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33958"/>
          </a:xfrm>
        </p:spPr>
        <p:txBody>
          <a:bodyPr>
            <a:normAutofit/>
          </a:bodyPr>
          <a:lstStyle/>
          <a:p>
            <a:pPr marL="0" indent="0" algn="just">
              <a:buNone/>
              <a:tabLst>
                <a:tab pos="228600" algn="l"/>
                <a:tab pos="457200" algn="l"/>
              </a:tabLst>
            </a:pPr>
            <a:r>
              <a:rPr lang="ru-RU" sz="1800" dirty="0" smtClean="0">
                <a:solidFill>
                  <a:srgbClr val="FFFF00"/>
                </a:solidFill>
                <a:cs typeface="Times New Roman" pitchFamily="18" charset="0"/>
              </a:rPr>
              <a:t>Приоритетными  направлениями развития сельского хозяйства </a:t>
            </a:r>
            <a:r>
              <a:rPr lang="ru-RU" sz="2400" b="1" dirty="0" smtClean="0">
                <a:solidFill>
                  <a:srgbClr val="FFFF00"/>
                </a:solidFill>
                <a:cs typeface="Times New Roman" pitchFamily="18" charset="0"/>
              </a:rPr>
              <a:t>мясомолочное </a:t>
            </a:r>
            <a:r>
              <a:rPr lang="ru-RU" sz="2400" b="1" dirty="0" smtClean="0">
                <a:solidFill>
                  <a:srgbClr val="FFFF00"/>
                </a:solidFill>
                <a:cs typeface="Times New Roman" pitchFamily="18" charset="0"/>
              </a:rPr>
              <a:t>животноводство и растениеводство</a:t>
            </a:r>
            <a:r>
              <a:rPr lang="ru-RU" sz="1800" dirty="0" smtClean="0">
                <a:solidFill>
                  <a:srgbClr val="FFFF00"/>
                </a:solidFill>
                <a:cs typeface="Times New Roman" pitchFamily="18" charset="0"/>
              </a:rPr>
              <a:t>.</a:t>
            </a: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Сельское хозяйство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0" y="2428868"/>
            <a:ext cx="8001056" cy="1214446"/>
          </a:xfrm>
          <a:prstGeom prst="roundRect">
            <a:avLst/>
          </a:prstGeom>
          <a:gradFill>
            <a:gsLst>
              <a:gs pos="0">
                <a:schemeClr val="accent1">
                  <a:lumMod val="75000"/>
                  <a:alpha val="3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0000">
              <a:tabLst>
                <a:tab pos="228600" algn="l"/>
                <a:tab pos="457200" algn="l"/>
              </a:tabLs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18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– сельскохозяйственных организаций, </a:t>
            </a:r>
          </a:p>
          <a:p>
            <a:pPr marL="1260000">
              <a:tabLst>
                <a:tab pos="228600" algn="l"/>
                <a:tab pos="457200" algn="l"/>
              </a:tabLs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21</a:t>
            </a:r>
            <a:r>
              <a:rPr lang="ru-RU" dirty="0" smtClean="0">
                <a:solidFill>
                  <a:schemeClr val="bg1"/>
                </a:solidFill>
              </a:rPr>
              <a:t> крестьянско-фермерских </a:t>
            </a:r>
            <a:r>
              <a:rPr lang="ru-RU" dirty="0" smtClean="0">
                <a:solidFill>
                  <a:schemeClr val="bg1"/>
                </a:solidFill>
              </a:rPr>
              <a:t>хозяйств, </a:t>
            </a:r>
          </a:p>
          <a:p>
            <a:pPr marL="1260000">
              <a:tabLst>
                <a:tab pos="228600" algn="l"/>
                <a:tab pos="457200" algn="l"/>
              </a:tabLs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4524 </a:t>
            </a:r>
            <a:r>
              <a:rPr lang="ru-RU" dirty="0" smtClean="0">
                <a:solidFill>
                  <a:schemeClr val="bg1"/>
                </a:solidFill>
              </a:rPr>
              <a:t>личных  </a:t>
            </a:r>
            <a:r>
              <a:rPr lang="ru-RU" dirty="0" smtClean="0">
                <a:solidFill>
                  <a:schemeClr val="bg1"/>
                </a:solidFill>
              </a:rPr>
              <a:t>подсобных хозяйств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3857628"/>
            <a:ext cx="8001056" cy="1214446"/>
          </a:xfrm>
          <a:prstGeom prst="roundRect">
            <a:avLst/>
          </a:prstGeom>
          <a:gradFill>
            <a:gsLst>
              <a:gs pos="0">
                <a:schemeClr val="accent3">
                  <a:lumMod val="75000"/>
                  <a:alpha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3">
                <a:lumMod val="7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0000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Площадь посевов </a:t>
            </a:r>
            <a:r>
              <a:rPr lang="ru-RU" dirty="0" smtClean="0">
                <a:solidFill>
                  <a:schemeClr val="bg1"/>
                </a:solidFill>
              </a:rPr>
              <a:t>в хозяйствах всех категорий в </a:t>
            </a:r>
            <a:r>
              <a:rPr lang="ru-RU" dirty="0" smtClean="0">
                <a:solidFill>
                  <a:schemeClr val="bg1"/>
                </a:solidFill>
              </a:rPr>
              <a:t>2017 </a:t>
            </a:r>
            <a:r>
              <a:rPr lang="ru-RU" dirty="0" smtClean="0">
                <a:solidFill>
                  <a:schemeClr val="bg1"/>
                </a:solidFill>
              </a:rPr>
              <a:t>году составила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28712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гектара</a:t>
            </a:r>
            <a:r>
              <a:rPr lang="ru-RU" dirty="0" smtClean="0">
                <a:solidFill>
                  <a:schemeClr val="bg1"/>
                </a:solidFill>
              </a:rPr>
              <a:t>, в том числе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зерновых –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5973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гектаров, кормовых около 18 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502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гектаров.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1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0" y="5286388"/>
            <a:ext cx="8072494" cy="1214446"/>
          </a:xfrm>
          <a:prstGeom prst="roundRect">
            <a:avLst/>
          </a:prstGeom>
          <a:gradFill>
            <a:gsLst>
              <a:gs pos="0">
                <a:schemeClr val="accent1">
                  <a:lumMod val="75000"/>
                  <a:alpha val="3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0000"/>
            <a:r>
              <a:rPr lang="ru-RU" b="1" dirty="0" smtClean="0">
                <a:solidFill>
                  <a:schemeClr val="bg1"/>
                </a:solidFill>
              </a:rPr>
              <a:t>Поголовье скота </a:t>
            </a:r>
            <a:r>
              <a:rPr lang="ru-RU" sz="1600" dirty="0" smtClean="0">
                <a:solidFill>
                  <a:schemeClr val="bg1"/>
                </a:solidFill>
              </a:rPr>
              <a:t>на </a:t>
            </a:r>
            <a:r>
              <a:rPr lang="ru-RU" sz="1600" dirty="0" smtClean="0">
                <a:solidFill>
                  <a:schemeClr val="bg1"/>
                </a:solidFill>
              </a:rPr>
              <a:t>11.12.2017 </a:t>
            </a:r>
            <a:r>
              <a:rPr lang="ru-RU" sz="1600" dirty="0" smtClean="0">
                <a:solidFill>
                  <a:schemeClr val="bg1"/>
                </a:solidFill>
              </a:rPr>
              <a:t>год: </a:t>
            </a:r>
            <a:r>
              <a:rPr lang="ru-RU" b="1" dirty="0" smtClean="0">
                <a:solidFill>
                  <a:schemeClr val="bg1"/>
                </a:solidFill>
              </a:rPr>
              <a:t>КРС </a:t>
            </a:r>
            <a:r>
              <a:rPr lang="ru-RU" b="1" dirty="0" smtClean="0">
                <a:solidFill>
                  <a:schemeClr val="bg1"/>
                </a:solidFill>
              </a:rPr>
              <a:t>-1615 </a:t>
            </a:r>
            <a:r>
              <a:rPr lang="ru-RU" b="1" dirty="0" smtClean="0">
                <a:solidFill>
                  <a:schemeClr val="bg1"/>
                </a:solidFill>
              </a:rPr>
              <a:t>голов</a:t>
            </a:r>
            <a:r>
              <a:rPr lang="ru-RU" sz="1600" dirty="0" smtClean="0">
                <a:solidFill>
                  <a:schemeClr val="bg1"/>
                </a:solidFill>
              </a:rPr>
              <a:t>, в том числе </a:t>
            </a:r>
            <a:r>
              <a:rPr lang="ru-RU" b="1" dirty="0" smtClean="0">
                <a:solidFill>
                  <a:schemeClr val="bg1"/>
                </a:solidFill>
              </a:rPr>
              <a:t>коров-978 </a:t>
            </a:r>
            <a:r>
              <a:rPr lang="ru-RU" b="1" dirty="0" smtClean="0">
                <a:solidFill>
                  <a:schemeClr val="bg1"/>
                </a:solidFill>
              </a:rPr>
              <a:t>голов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b="1" dirty="0" smtClean="0">
                <a:solidFill>
                  <a:schemeClr val="bg1"/>
                </a:solidFill>
              </a:rPr>
              <a:t>свиней </a:t>
            </a:r>
            <a:r>
              <a:rPr lang="ru-RU" sz="1600" dirty="0" smtClean="0">
                <a:solidFill>
                  <a:schemeClr val="bg1"/>
                </a:solidFill>
              </a:rPr>
              <a:t>( без </a:t>
            </a:r>
            <a:r>
              <a:rPr lang="ru-RU" sz="1600" dirty="0" err="1" smtClean="0">
                <a:solidFill>
                  <a:schemeClr val="bg1"/>
                </a:solidFill>
              </a:rPr>
              <a:t>свинокомплекса</a:t>
            </a:r>
            <a:r>
              <a:rPr lang="ru-RU" sz="1600" dirty="0" smtClean="0">
                <a:solidFill>
                  <a:schemeClr val="bg1"/>
                </a:solidFill>
              </a:rPr>
              <a:t>) - </a:t>
            </a:r>
            <a:r>
              <a:rPr lang="ru-RU" b="1" dirty="0" smtClean="0">
                <a:solidFill>
                  <a:schemeClr val="bg1"/>
                </a:solidFill>
              </a:rPr>
              <a:t>1183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головы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b="1" dirty="0" smtClean="0">
                <a:solidFill>
                  <a:schemeClr val="bg1"/>
                </a:solidFill>
              </a:rPr>
              <a:t>овец – </a:t>
            </a:r>
            <a:r>
              <a:rPr lang="ru-RU" b="1" dirty="0" smtClean="0">
                <a:solidFill>
                  <a:schemeClr val="bg1"/>
                </a:solidFill>
              </a:rPr>
              <a:t>1261</a:t>
            </a:r>
            <a:r>
              <a:rPr lang="ru-RU" b="1" dirty="0" smtClean="0">
                <a:solidFill>
                  <a:schemeClr val="bg1"/>
                </a:solidFill>
              </a:rPr>
              <a:t>, лошадей-132, </a:t>
            </a:r>
            <a:r>
              <a:rPr lang="ru-RU" b="1" dirty="0" smtClean="0">
                <a:solidFill>
                  <a:schemeClr val="bg1"/>
                </a:solidFill>
              </a:rPr>
              <a:t>птицы – </a:t>
            </a:r>
            <a:r>
              <a:rPr lang="ru-RU" b="1" dirty="0" smtClean="0">
                <a:solidFill>
                  <a:schemeClr val="bg1"/>
                </a:solidFill>
              </a:rPr>
              <a:t>1 314 138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0962" name="Picture 2" descr="http://images.vector-images.com/clp1/194246/clp396070.jpg"/>
          <p:cNvPicPr>
            <a:picLocks noChangeAspect="1" noChangeArrowheads="1"/>
          </p:cNvPicPr>
          <p:nvPr/>
        </p:nvPicPr>
        <p:blipFill>
          <a:blip r:embed="rId2"/>
          <a:srcRect l="73077" b="77846"/>
          <a:stretch>
            <a:fillRect/>
          </a:stretch>
        </p:blipFill>
        <p:spPr bwMode="auto">
          <a:xfrm>
            <a:off x="857224" y="2571744"/>
            <a:ext cx="1000132" cy="935208"/>
          </a:xfrm>
          <a:prstGeom prst="rect">
            <a:avLst/>
          </a:prstGeom>
          <a:noFill/>
        </p:spPr>
      </p:pic>
      <p:pic>
        <p:nvPicPr>
          <p:cNvPr id="11" name="Picture 2" descr="http://images.vector-images.com/clp1/194246/clp396070.jpg"/>
          <p:cNvPicPr>
            <a:picLocks noChangeAspect="1" noChangeArrowheads="1"/>
          </p:cNvPicPr>
          <p:nvPr/>
        </p:nvPicPr>
        <p:blipFill>
          <a:blip r:embed="rId2"/>
          <a:srcRect l="1923" t="20307" r="75000" b="61077"/>
          <a:stretch>
            <a:fillRect/>
          </a:stretch>
        </p:blipFill>
        <p:spPr bwMode="auto">
          <a:xfrm>
            <a:off x="857224" y="5500702"/>
            <a:ext cx="857256" cy="785818"/>
          </a:xfrm>
          <a:prstGeom prst="rect">
            <a:avLst/>
          </a:prstGeom>
          <a:noFill/>
        </p:spPr>
      </p:pic>
      <p:pic>
        <p:nvPicPr>
          <p:cNvPr id="12" name="Picture 2" descr="http://images.vector-images.com/clp1/194246/clp396070.jpg"/>
          <p:cNvPicPr>
            <a:picLocks noChangeAspect="1" noChangeArrowheads="1"/>
          </p:cNvPicPr>
          <p:nvPr/>
        </p:nvPicPr>
        <p:blipFill>
          <a:blip r:embed="rId2"/>
          <a:srcRect l="25000" t="20462" r="48077" b="60922"/>
          <a:stretch>
            <a:fillRect/>
          </a:stretch>
        </p:blipFill>
        <p:spPr bwMode="auto">
          <a:xfrm>
            <a:off x="857224" y="4071942"/>
            <a:ext cx="1000132" cy="785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33958"/>
          </a:xfrm>
        </p:spPr>
        <p:txBody>
          <a:bodyPr>
            <a:normAutofit/>
          </a:bodyPr>
          <a:lstStyle/>
          <a:p>
            <a:pPr marL="0" indent="0" algn="just">
              <a:buNone/>
              <a:tabLst>
                <a:tab pos="228600" algn="l"/>
                <a:tab pos="457200" algn="l"/>
              </a:tabLst>
            </a:pP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Предприятия, относящиеся к подразделу «Производство пищевых продуктов, включая напитки»</a:t>
            </a: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Экономика Ржевского района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44" y="2357430"/>
            <a:ext cx="8786874" cy="1714512"/>
          </a:xfrm>
          <a:prstGeom prst="roundRect">
            <a:avLst/>
          </a:prstGeom>
          <a:gradFill>
            <a:gsLst>
              <a:gs pos="0">
                <a:schemeClr val="accent1">
                  <a:lumMod val="75000"/>
                  <a:alpha val="3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0000"/>
            <a:r>
              <a:rPr lang="ru-RU" b="1" dirty="0" smtClean="0">
                <a:solidFill>
                  <a:schemeClr val="tx1"/>
                </a:solidFill>
              </a:rPr>
              <a:t>Ржевская птицефабрика  </a:t>
            </a:r>
            <a:r>
              <a:rPr lang="ru-RU" sz="1600" dirty="0" smtClean="0">
                <a:solidFill>
                  <a:schemeClr val="tx1"/>
                </a:solidFill>
              </a:rPr>
              <a:t>(филиал ООО "</a:t>
            </a:r>
            <a:r>
              <a:rPr lang="ru-RU" sz="1600" dirty="0" err="1" smtClean="0">
                <a:solidFill>
                  <a:schemeClr val="tx1"/>
                </a:solidFill>
              </a:rPr>
              <a:t>Дантон-Птицепром</a:t>
            </a:r>
            <a:r>
              <a:rPr lang="ru-RU" sz="1600" dirty="0" smtClean="0">
                <a:solidFill>
                  <a:schemeClr val="tx1"/>
                </a:solidFill>
              </a:rPr>
              <a:t>")  </a:t>
            </a:r>
            <a:r>
              <a:rPr lang="ru-RU" b="1" dirty="0" smtClean="0">
                <a:solidFill>
                  <a:schemeClr val="bg1"/>
                </a:solidFill>
              </a:rPr>
              <a:t>расположена в экологически чистом районе</a:t>
            </a:r>
            <a:r>
              <a:rPr lang="ru-RU" sz="1600" dirty="0" smtClean="0">
                <a:solidFill>
                  <a:schemeClr val="bg1"/>
                </a:solidFill>
              </a:rPr>
              <a:t>, в лесной зоне  и вместе с тем </a:t>
            </a:r>
            <a:r>
              <a:rPr lang="ru-RU" b="1" dirty="0" smtClean="0">
                <a:solidFill>
                  <a:schemeClr val="bg1"/>
                </a:solidFill>
              </a:rPr>
              <a:t>в удобной транспортной доступности. </a:t>
            </a:r>
            <a:r>
              <a:rPr lang="ru-RU" sz="1600" dirty="0" smtClean="0">
                <a:solidFill>
                  <a:schemeClr val="bg1"/>
                </a:solidFill>
              </a:rPr>
              <a:t>Продукция фабрики под  торговой маркой  «</a:t>
            </a:r>
            <a:r>
              <a:rPr lang="ru-RU" sz="1600" dirty="0" err="1" smtClean="0">
                <a:solidFill>
                  <a:schemeClr val="bg1"/>
                </a:solidFill>
              </a:rPr>
              <a:t>Ржевское</a:t>
            </a:r>
            <a:r>
              <a:rPr lang="ru-RU" sz="1600" dirty="0" smtClean="0">
                <a:solidFill>
                  <a:schemeClr val="bg1"/>
                </a:solidFill>
              </a:rPr>
              <a:t> подворье»  успешно реализуется в  регионах страны и </a:t>
            </a:r>
            <a:r>
              <a:rPr lang="ru-RU" b="1" dirty="0" smtClean="0">
                <a:solidFill>
                  <a:schemeClr val="bg1"/>
                </a:solidFill>
              </a:rPr>
              <a:t>является  лидером продаж </a:t>
            </a:r>
            <a:r>
              <a:rPr lang="ru-RU" sz="1600" dirty="0" smtClean="0">
                <a:solidFill>
                  <a:schemeClr val="bg1"/>
                </a:solidFill>
              </a:rPr>
              <a:t>на  рынке  Твери и Тверской области.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06" y="4214818"/>
            <a:ext cx="8858312" cy="2500330"/>
          </a:xfrm>
          <a:prstGeom prst="roundRect">
            <a:avLst/>
          </a:prstGeom>
          <a:gradFill>
            <a:gsLst>
              <a:gs pos="0">
                <a:schemeClr val="accent3">
                  <a:lumMod val="75000"/>
                  <a:alpha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3">
                <a:lumMod val="7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0000"/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260000"/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260000"/>
            <a:r>
              <a:rPr lang="ru-RU" b="1" dirty="0" smtClean="0">
                <a:solidFill>
                  <a:schemeClr val="tx1"/>
                </a:solidFill>
              </a:rPr>
              <a:t>Свиноводческий комплекс ООО  «Ржевский бекон» </a:t>
            </a:r>
          </a:p>
          <a:p>
            <a:pPr marL="1260000"/>
            <a:endParaRPr lang="ru-RU" sz="1600" dirty="0" smtClean="0">
              <a:solidFill>
                <a:schemeClr val="bg1"/>
              </a:solidFill>
            </a:endParaRPr>
          </a:p>
          <a:p>
            <a:pPr marL="1260000"/>
            <a:r>
              <a:rPr lang="ru-RU" sz="1600" dirty="0" smtClean="0">
                <a:solidFill>
                  <a:schemeClr val="bg1"/>
                </a:solidFill>
              </a:rPr>
              <a:t>Животноводческий комплекс специализируется на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производстве свинины </a:t>
            </a:r>
            <a:r>
              <a:rPr lang="ru-RU" sz="1600" dirty="0" smtClean="0">
                <a:solidFill>
                  <a:schemeClr val="bg1"/>
                </a:solidFill>
              </a:rPr>
              <a:t>и является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крупнейшим в районе</a:t>
            </a:r>
            <a:r>
              <a:rPr lang="ru-RU" sz="1600" dirty="0" smtClean="0">
                <a:solidFill>
                  <a:schemeClr val="bg1"/>
                </a:solidFill>
              </a:rPr>
              <a:t>.   Предприятие - инвестиционный проект ОАО  «Агрофирма Дмитрова Гора»   с суммой вложений  -  3 миллиарда рублей. Строительство началось в декабре  2011 года С 2013 года предприятие,  рассчитанное  на производство до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34 тонн  мяса в сутки</a:t>
            </a:r>
            <a:r>
              <a:rPr lang="ru-RU" sz="1600" dirty="0" smtClean="0">
                <a:solidFill>
                  <a:schemeClr val="bg1"/>
                </a:solidFill>
              </a:rPr>
              <a:t>,  вышло  на проектную мощность.   В настоящее время  здесь содержится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свыше 57 тысяч голов свиней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</a:p>
          <a:p>
            <a:endParaRPr lang="ru-RU" sz="1400" dirty="0" smtClean="0"/>
          </a:p>
          <a:p>
            <a:pPr algn="ctr"/>
            <a:endParaRPr lang="ru-RU" sz="1400" dirty="0"/>
          </a:p>
        </p:txBody>
      </p:sp>
      <p:pic>
        <p:nvPicPr>
          <p:cNvPr id="10" name="Рисунок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714620"/>
            <a:ext cx="128588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429133"/>
            <a:ext cx="128588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572140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  <a:tabLst>
                <a:tab pos="228600" algn="l"/>
                <a:tab pos="457200" algn="l"/>
              </a:tabLst>
            </a:pP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Предприятия, относящиеся к подразделу  «Производство прочих неметаллических минеральных продуктов»</a:t>
            </a: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r>
              <a:rPr lang="ru-RU" sz="14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Экономика Ржевского района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2071678"/>
            <a:ext cx="8643998" cy="4572032"/>
          </a:xfrm>
          <a:prstGeom prst="roundRect">
            <a:avLst/>
          </a:prstGeom>
          <a:gradFill>
            <a:gsLst>
              <a:gs pos="0">
                <a:schemeClr val="accent1">
                  <a:lumMod val="75000"/>
                  <a:alpha val="3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0000" algn="just">
              <a:tabLst>
                <a:tab pos="228600" algn="l"/>
                <a:tab pos="457200" algn="l"/>
              </a:tabLst>
            </a:pPr>
            <a:r>
              <a:rPr lang="ru-RU" b="1" dirty="0" smtClean="0">
                <a:solidFill>
                  <a:schemeClr val="tx1"/>
                </a:solidFill>
              </a:rPr>
              <a:t>Верхневолжский кирпичный завод </a:t>
            </a:r>
            <a:r>
              <a:rPr lang="ru-RU" sz="1600" dirty="0" smtClean="0">
                <a:solidFill>
                  <a:schemeClr val="tx1"/>
                </a:solidFill>
              </a:rPr>
              <a:t>-  </a:t>
            </a:r>
            <a:r>
              <a:rPr lang="ru-RU" b="1" dirty="0" smtClean="0">
                <a:solidFill>
                  <a:schemeClr val="tx1"/>
                </a:solidFill>
              </a:rPr>
              <a:t>один из крупнейших заводов-производителей </a:t>
            </a:r>
            <a:r>
              <a:rPr lang="ru-RU" sz="1600" dirty="0" smtClean="0">
                <a:solidFill>
                  <a:schemeClr val="bg1"/>
                </a:solidFill>
              </a:rPr>
              <a:t>лицевого керамического кирпича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 Европе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smtClean="0"/>
              <a:t> </a:t>
            </a:r>
          </a:p>
          <a:p>
            <a:pPr marL="1260000" algn="just">
              <a:tabLst>
                <a:tab pos="228600" algn="l"/>
                <a:tab pos="457200" algn="l"/>
              </a:tabLst>
            </a:pPr>
            <a:r>
              <a:rPr lang="ru-RU" sz="1600" dirty="0" smtClean="0">
                <a:solidFill>
                  <a:schemeClr val="bg1"/>
                </a:solidFill>
              </a:rPr>
              <a:t>ВВКЗ это: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1260000"/>
            <a:r>
              <a:rPr lang="ru-RU" b="1" dirty="0" smtClean="0">
                <a:solidFill>
                  <a:schemeClr val="bg1"/>
                </a:solidFill>
              </a:rPr>
              <a:t>Современный </a:t>
            </a:r>
            <a:r>
              <a:rPr lang="ru-RU" sz="1600" dirty="0" smtClean="0">
                <a:solidFill>
                  <a:schemeClr val="bg1"/>
                </a:solidFill>
              </a:rPr>
              <a:t>высокотехнологический промышленный комплекс, оснащенный передовыми западными технологиями;</a:t>
            </a:r>
          </a:p>
          <a:p>
            <a:pPr marL="1260000"/>
            <a:r>
              <a:rPr lang="ru-RU" b="1" dirty="0" smtClean="0">
                <a:solidFill>
                  <a:schemeClr val="bg1"/>
                </a:solidFill>
              </a:rPr>
              <a:t>Высококвалифицированный </a:t>
            </a:r>
            <a:r>
              <a:rPr lang="ru-RU" sz="1600" dirty="0" smtClean="0">
                <a:solidFill>
                  <a:schemeClr val="bg1"/>
                </a:solidFill>
              </a:rPr>
              <a:t>персонал.</a:t>
            </a:r>
          </a:p>
          <a:p>
            <a:pPr marL="1260000"/>
            <a:r>
              <a:rPr lang="ru-RU" b="1" dirty="0" smtClean="0">
                <a:solidFill>
                  <a:schemeClr val="bg1"/>
                </a:solidFill>
              </a:rPr>
              <a:t>Качественный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лицевой керамический кирпич по доступной цене</a:t>
            </a:r>
          </a:p>
          <a:p>
            <a:pPr marL="1260000"/>
            <a:r>
              <a:rPr lang="ru-RU" b="1" dirty="0" smtClean="0">
                <a:solidFill>
                  <a:schemeClr val="bg1"/>
                </a:solidFill>
              </a:rPr>
              <a:t>Собственное месторождение глины</a:t>
            </a:r>
            <a:r>
              <a:rPr lang="ru-RU" sz="1600" dirty="0" smtClean="0">
                <a:solidFill>
                  <a:schemeClr val="bg1"/>
                </a:solidFill>
              </a:rPr>
              <a:t>, расположенное в непосредственной близости к производству.</a:t>
            </a:r>
          </a:p>
          <a:p>
            <a:pPr marL="1260000"/>
            <a:r>
              <a:rPr lang="ru-RU" b="1" dirty="0" smtClean="0">
                <a:solidFill>
                  <a:schemeClr val="bg1"/>
                </a:solidFill>
              </a:rPr>
              <a:t>Собственный парк техники </a:t>
            </a:r>
            <a:r>
              <a:rPr lang="ru-RU" sz="1600" dirty="0" smtClean="0">
                <a:solidFill>
                  <a:schemeClr val="bg1"/>
                </a:solidFill>
              </a:rPr>
              <a:t>для доставки и выгрузки кирпича на объекте</a:t>
            </a:r>
          </a:p>
          <a:p>
            <a:pPr marL="1260000"/>
            <a:r>
              <a:rPr lang="ru-RU" b="1" dirty="0" smtClean="0">
                <a:solidFill>
                  <a:schemeClr val="bg1"/>
                </a:solidFill>
              </a:rPr>
              <a:t>Удобные подъездные </a:t>
            </a:r>
            <a:r>
              <a:rPr lang="ru-RU" sz="1600" dirty="0" smtClean="0">
                <a:solidFill>
                  <a:schemeClr val="bg1"/>
                </a:solidFill>
              </a:rPr>
              <a:t>авто и железнодорожные </a:t>
            </a:r>
            <a:r>
              <a:rPr lang="ru-RU" b="1" dirty="0" smtClean="0">
                <a:solidFill>
                  <a:schemeClr val="bg1"/>
                </a:solidFill>
              </a:rPr>
              <a:t>пути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marL="1260000"/>
            <a:endParaRPr lang="ru-RU" sz="1400" b="1" dirty="0" smtClean="0">
              <a:solidFill>
                <a:schemeClr val="bg1"/>
              </a:solidFill>
            </a:endParaRPr>
          </a:p>
          <a:p>
            <a:pPr marL="1260000"/>
            <a:endParaRPr lang="ru-RU" sz="1400" dirty="0" smtClean="0">
              <a:solidFill>
                <a:schemeClr val="bg1"/>
              </a:solidFill>
            </a:endParaRPr>
          </a:p>
          <a:p>
            <a:pPr marL="1260000" algn="just"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00320"/>
            <a:ext cx="1357322" cy="107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86190"/>
            <a:ext cx="128588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4"/>
          <a:srcRect t="18085" r="60019"/>
          <a:stretch>
            <a:fillRect/>
          </a:stretch>
        </p:blipFill>
        <p:spPr bwMode="auto">
          <a:xfrm>
            <a:off x="500034" y="5072075"/>
            <a:ext cx="1285884" cy="12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  <a:tabLst>
                <a:tab pos="228600" algn="l"/>
                <a:tab pos="457200" algn="l"/>
              </a:tabLst>
            </a:pP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Предприятия, относящиеся к подразделу  «Производство прочих неметаллических минеральных продуктов»</a:t>
            </a: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r>
              <a:rPr lang="ru-RU" sz="14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Экономика Ржевского района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2357430"/>
            <a:ext cx="8643998" cy="4357718"/>
          </a:xfrm>
          <a:prstGeom prst="roundRect">
            <a:avLst/>
          </a:prstGeom>
          <a:gradFill>
            <a:gsLst>
              <a:gs pos="0">
                <a:schemeClr val="accent1">
                  <a:lumMod val="75000"/>
                  <a:alpha val="3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0000" algn="just">
              <a:tabLst>
                <a:tab pos="228600" algn="l"/>
                <a:tab pos="457200" algn="l"/>
              </a:tabLst>
            </a:pPr>
            <a:r>
              <a:rPr lang="ru-RU" sz="2400" b="1" dirty="0" err="1" smtClean="0">
                <a:solidFill>
                  <a:schemeClr val="tx1"/>
                </a:solidFill>
              </a:rPr>
              <a:t>Спецэнергопроект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marL="1260000"/>
            <a:r>
              <a:rPr lang="ru-RU" sz="1600" dirty="0" smtClean="0">
                <a:solidFill>
                  <a:schemeClr val="bg1"/>
                </a:solidFill>
              </a:rPr>
              <a:t>Компания ОАО НПО « </a:t>
            </a:r>
            <a:r>
              <a:rPr lang="ru-RU" sz="1600" dirty="0" err="1" smtClean="0">
                <a:solidFill>
                  <a:schemeClr val="bg1"/>
                </a:solidFill>
              </a:rPr>
              <a:t>Спецэнергопроект</a:t>
            </a:r>
            <a:r>
              <a:rPr lang="ru-RU" sz="1600" dirty="0" smtClean="0">
                <a:solidFill>
                  <a:schemeClr val="bg1"/>
                </a:solidFill>
              </a:rPr>
              <a:t>» осуществляет  </a:t>
            </a:r>
            <a:r>
              <a:rPr lang="ru-RU" b="1" dirty="0" smtClean="0">
                <a:solidFill>
                  <a:schemeClr val="tx1"/>
                </a:solidFill>
              </a:rPr>
              <a:t>добычу и поставку щебня из доломита</a:t>
            </a:r>
            <a:r>
              <a:rPr lang="ru-RU" sz="1600" dirty="0" smtClean="0">
                <a:solidFill>
                  <a:schemeClr val="tx1"/>
                </a:solidFill>
              </a:rPr>
              <a:t>.  </a:t>
            </a:r>
          </a:p>
          <a:p>
            <a:pPr marL="1260000"/>
            <a:r>
              <a:rPr lang="ru-RU" sz="1600" dirty="0" smtClean="0">
                <a:solidFill>
                  <a:schemeClr val="bg1"/>
                </a:solidFill>
              </a:rPr>
              <a:t>Этот минерал   - экологически чистый,   обладает высокой прочностью, морозостойкостью и низкой водопроницаемостью.  Он  может использоваться не только для внешних работ (заливка фундаментов, дорожных покрытий и т.д.), но и для внутренней отделки помещений.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1260000"/>
            <a:endParaRPr lang="ru-RU" sz="1600" dirty="0" smtClean="0">
              <a:solidFill>
                <a:schemeClr val="tx1"/>
              </a:solidFill>
            </a:endParaRPr>
          </a:p>
          <a:p>
            <a:pPr marL="1260000"/>
            <a:r>
              <a:rPr lang="ru-RU" b="1" dirty="0" smtClean="0">
                <a:solidFill>
                  <a:schemeClr val="bg1"/>
                </a:solidFill>
              </a:rPr>
              <a:t>Разработки ведутся в карьере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ru-RU" sz="1600" dirty="0" smtClean="0">
                <a:solidFill>
                  <a:schemeClr val="bg1"/>
                </a:solidFill>
              </a:rPr>
              <a:t>расположенном вблизи поселка </a:t>
            </a:r>
            <a:r>
              <a:rPr lang="ru-RU" sz="1600" dirty="0" err="1" smtClean="0">
                <a:solidFill>
                  <a:schemeClr val="bg1"/>
                </a:solidFill>
              </a:rPr>
              <a:t>Осуга</a:t>
            </a:r>
            <a:r>
              <a:rPr lang="ru-RU" sz="1600" dirty="0" smtClean="0">
                <a:solidFill>
                  <a:schemeClr val="bg1"/>
                </a:solidFill>
              </a:rPr>
              <a:t>  Ржевского района, </a:t>
            </a:r>
            <a:r>
              <a:rPr lang="ru-RU" b="1" dirty="0" smtClean="0">
                <a:solidFill>
                  <a:schemeClr val="bg1"/>
                </a:solidFill>
              </a:rPr>
              <a:t>в 25 километрах от города Ржева</a:t>
            </a:r>
            <a:r>
              <a:rPr lang="ru-RU" sz="1600" dirty="0" smtClean="0">
                <a:solidFill>
                  <a:schemeClr val="bg1"/>
                </a:solidFill>
              </a:rPr>
              <a:t>.   Есть удобный заезд с федеральной трассы Москва - Рига. Ежедневно заказчикам: дорожникам и строителям отправляется около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100 кубометров  минерала.</a:t>
            </a:r>
            <a:endParaRPr lang="ru-RU" sz="1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260000"/>
            <a:endParaRPr lang="ru-RU" sz="1400" dirty="0" smtClean="0">
              <a:solidFill>
                <a:schemeClr val="bg1"/>
              </a:solidFill>
            </a:endParaRPr>
          </a:p>
          <a:p>
            <a:pPr marL="1260000" algn="just"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500306"/>
            <a:ext cx="135732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857628"/>
            <a:ext cx="1357321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929198"/>
            <a:ext cx="135732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  <a:tabLst>
                <a:tab pos="228600" algn="l"/>
                <a:tab pos="457200" algn="l"/>
              </a:tabLst>
            </a:pPr>
            <a:r>
              <a:rPr lang="ru-RU" sz="18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Предприятия, относящиеся к подразделу  «Прочие производства</a:t>
            </a: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r>
              <a:rPr lang="ru-RU" sz="14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Экономика Ржевского района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2071678"/>
            <a:ext cx="8643998" cy="4572032"/>
          </a:xfrm>
          <a:prstGeom prst="roundRect">
            <a:avLst/>
          </a:prstGeom>
          <a:gradFill>
            <a:gsLst>
              <a:gs pos="0">
                <a:schemeClr val="accent1">
                  <a:lumMod val="75000"/>
                  <a:alpha val="3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0000" algn="just">
              <a:tabLst>
                <a:tab pos="228600" algn="l"/>
                <a:tab pos="457200" algn="l"/>
              </a:tabLs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ООО «Грин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Фьюлз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ru-RU" dirty="0" smtClean="0">
                <a:solidFill>
                  <a:schemeClr val="bg1"/>
                </a:solidFill>
              </a:rPr>
              <a:t>(в переводе «Зелёное топливо»)  -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единственная компания в России</a:t>
            </a:r>
            <a:r>
              <a:rPr lang="ru-RU" dirty="0" smtClean="0">
                <a:solidFill>
                  <a:schemeClr val="bg1"/>
                </a:solidFill>
              </a:rPr>
              <a:t>, выращивающая масленичную культуру  </a:t>
            </a:r>
            <a:r>
              <a:rPr lang="ru-RU" dirty="0" err="1" smtClean="0">
                <a:solidFill>
                  <a:schemeClr val="bg1"/>
                </a:solidFill>
              </a:rPr>
              <a:t>camelina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sativa</a:t>
            </a:r>
            <a:r>
              <a:rPr lang="ru-RU" dirty="0" smtClean="0">
                <a:solidFill>
                  <a:schemeClr val="bg1"/>
                </a:solidFill>
              </a:rPr>
              <a:t> (рыжик)  для производства синтетического керосина.  Этот сельскохозяйственный  проект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стартовал</a:t>
            </a:r>
            <a:r>
              <a:rPr lang="ru-RU" dirty="0" smtClean="0">
                <a:solidFill>
                  <a:schemeClr val="bg1"/>
                </a:solidFill>
              </a:rPr>
              <a:t> в Ржевском районе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 июне 2012 года</a:t>
            </a:r>
            <a:r>
              <a:rPr lang="ru-RU" dirty="0" smtClean="0">
                <a:solidFill>
                  <a:schemeClr val="bg1"/>
                </a:solidFill>
              </a:rPr>
              <a:t>. «Грин </a:t>
            </a:r>
            <a:r>
              <a:rPr lang="ru-RU" dirty="0" err="1" smtClean="0">
                <a:solidFill>
                  <a:schemeClr val="bg1"/>
                </a:solidFill>
              </a:rPr>
              <a:t>Фьюлз</a:t>
            </a:r>
            <a:r>
              <a:rPr lang="ru-RU" dirty="0" smtClean="0">
                <a:solidFill>
                  <a:schemeClr val="bg1"/>
                </a:solidFill>
              </a:rPr>
              <a:t>» арендовал 3913 гектаров земли в Ржевском районе и начал разработку  для посева  масленичной культуры, относящийся к рапсовым. Из собранных и переработанных семян этой культуры  получают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растительное масло</a:t>
            </a:r>
            <a:r>
              <a:rPr lang="ru-RU" dirty="0" smtClean="0">
                <a:solidFill>
                  <a:schemeClr val="bg1"/>
                </a:solidFill>
              </a:rPr>
              <a:t>, которое используется для изготовления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экологически чистого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биотоплива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(сегодня, в основном,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для нужд авиапрома</a:t>
            </a:r>
            <a:r>
              <a:rPr lang="ru-RU" dirty="0" smtClean="0">
                <a:solidFill>
                  <a:schemeClr val="bg1"/>
                </a:solidFill>
              </a:rPr>
              <a:t>), а также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 парфюмерной промышленности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marL="1260000"/>
            <a:endParaRPr lang="ru-RU" sz="1400" dirty="0" smtClean="0">
              <a:solidFill>
                <a:schemeClr val="bg1"/>
              </a:solidFill>
            </a:endParaRPr>
          </a:p>
          <a:p>
            <a:pPr marL="1260000" algn="just"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71745"/>
            <a:ext cx="1428760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786191"/>
            <a:ext cx="1428760" cy="114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000636"/>
            <a:ext cx="135732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  <a:tabLst>
                <a:tab pos="228600" algn="l"/>
                <a:tab pos="457200" algn="l"/>
              </a:tabLst>
            </a:pPr>
            <a:r>
              <a:rPr lang="ru-RU" sz="18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Предприятия, относящиеся к подразделу  «Прочие производства</a:t>
            </a: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0" indent="0" algn="just">
              <a:buNone/>
              <a:tabLst>
                <a:tab pos="228600" algn="l"/>
                <a:tab pos="457200" algn="l"/>
              </a:tabLst>
            </a:pPr>
            <a:r>
              <a:rPr lang="ru-RU" sz="14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Экономика Ржевского района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2000240"/>
            <a:ext cx="8643998" cy="4572032"/>
          </a:xfrm>
          <a:prstGeom prst="roundRect">
            <a:avLst/>
          </a:prstGeom>
          <a:gradFill>
            <a:gsLst>
              <a:gs pos="0">
                <a:schemeClr val="accent1">
                  <a:lumMod val="75000"/>
                  <a:alpha val="3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0000" algn="just">
              <a:tabLst>
                <a:tab pos="228600" algn="l"/>
                <a:tab pos="457200" algn="l"/>
              </a:tabLst>
            </a:pPr>
            <a:r>
              <a:rPr lang="ru-RU" sz="2400" b="1" dirty="0" smtClean="0">
                <a:solidFill>
                  <a:schemeClr val="bg1"/>
                </a:solidFill>
              </a:rPr>
              <a:t>Ржевский домостроительный комбинат </a:t>
            </a:r>
          </a:p>
          <a:p>
            <a:pPr marL="1260000" algn="just">
              <a:tabLst>
                <a:tab pos="228600" algn="l"/>
                <a:tab pos="457200" algn="l"/>
              </a:tabLst>
            </a:pPr>
            <a:endParaRPr lang="ru-RU" b="1" dirty="0" smtClean="0">
              <a:solidFill>
                <a:schemeClr val="bg1"/>
              </a:solidFill>
            </a:endParaRPr>
          </a:p>
          <a:p>
            <a:pPr marL="1260000" algn="just">
              <a:tabLst>
                <a:tab pos="228600" algn="l"/>
                <a:tab pos="457200" algn="l"/>
              </a:tabLst>
            </a:pPr>
            <a:r>
              <a:rPr lang="ru-RU" dirty="0" smtClean="0">
                <a:solidFill>
                  <a:schemeClr val="bg1"/>
                </a:solidFill>
              </a:rPr>
              <a:t>Одно  из </a:t>
            </a:r>
            <a:r>
              <a:rPr lang="ru-RU" sz="2000" b="1" dirty="0" smtClean="0">
                <a:solidFill>
                  <a:schemeClr val="bg1"/>
                </a:solidFill>
              </a:rPr>
              <a:t>самых современных предприятий в России </a:t>
            </a:r>
            <a:r>
              <a:rPr lang="ru-RU" dirty="0" smtClean="0">
                <a:solidFill>
                  <a:schemeClr val="bg1"/>
                </a:solidFill>
              </a:rPr>
              <a:t>по производству деревянно-каркасных домов высокой заводской готовности -   </a:t>
            </a:r>
            <a:r>
              <a:rPr lang="ru-RU" b="1" dirty="0" smtClean="0">
                <a:solidFill>
                  <a:schemeClr val="bg1"/>
                </a:solidFill>
              </a:rPr>
              <a:t>ООО «Ржевский домостроительный комбинат»</a:t>
            </a:r>
            <a:r>
              <a:rPr lang="ru-RU" dirty="0" smtClean="0">
                <a:solidFill>
                  <a:schemeClr val="bg1"/>
                </a:solidFill>
              </a:rPr>
              <a:t>. Предприятие комплексно решает проблему </a:t>
            </a:r>
            <a:r>
              <a:rPr lang="ru-RU" sz="2000" b="1" dirty="0" smtClean="0">
                <a:solidFill>
                  <a:schemeClr val="bg1"/>
                </a:solidFill>
              </a:rPr>
              <a:t>производства и возведения индивидуального жилья</a:t>
            </a:r>
            <a:r>
              <a:rPr lang="ru-RU" dirty="0" smtClean="0">
                <a:solidFill>
                  <a:schemeClr val="bg1"/>
                </a:solidFill>
              </a:rPr>
              <a:t>. Комбинат построен </a:t>
            </a:r>
            <a:r>
              <a:rPr lang="ru-RU" sz="2000" b="1" dirty="0" smtClean="0">
                <a:solidFill>
                  <a:schemeClr val="bg1"/>
                </a:solidFill>
              </a:rPr>
              <a:t>в 2008 году</a:t>
            </a:r>
            <a:r>
              <a:rPr lang="ru-RU" dirty="0" smtClean="0">
                <a:solidFill>
                  <a:schemeClr val="bg1"/>
                </a:solidFill>
              </a:rPr>
              <a:t>. Площадь основного корпуса – </a:t>
            </a:r>
            <a:r>
              <a:rPr lang="ru-RU" sz="2000" b="1" dirty="0" smtClean="0">
                <a:solidFill>
                  <a:schemeClr val="bg1"/>
                </a:solidFill>
              </a:rPr>
              <a:t>7 тысяч квадратных метров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pPr marL="1260000" algn="just">
              <a:tabLst>
                <a:tab pos="228600" algn="l"/>
                <a:tab pos="457200" algn="l"/>
              </a:tabLst>
            </a:pPr>
            <a:endParaRPr lang="ru-RU" sz="1400" dirty="0" smtClean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428868"/>
            <a:ext cx="128588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7" y="3786190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7" y="5143512"/>
            <a:ext cx="135732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381</TotalTime>
  <Words>782</Words>
  <Application>Microsoft Office PowerPoint</Application>
  <PresentationFormat>Экран (4:3)</PresentationFormat>
  <Paragraphs>142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Cambria</vt:lpstr>
      <vt:lpstr>Rockwell</vt:lpstr>
      <vt:lpstr>Times New Roman</vt:lpstr>
      <vt:lpstr>Wingdings 2</vt:lpstr>
      <vt:lpstr>Литейная</vt:lpstr>
      <vt:lpstr>Презентация PowerPoint</vt:lpstr>
      <vt:lpstr>Ржевский район  - потенциальный центр развития экотуризма</vt:lpstr>
      <vt:lpstr>Рекреационные и экологические ресурсы Ржевского района</vt:lpstr>
      <vt:lpstr>Сельское хозяйство</vt:lpstr>
      <vt:lpstr>Экономика Ржевского района</vt:lpstr>
      <vt:lpstr>Экономика Ржевского района</vt:lpstr>
      <vt:lpstr>Экономика Ржевского района</vt:lpstr>
      <vt:lpstr>Экономика Ржевского района</vt:lpstr>
      <vt:lpstr>Экономика Ржевского района</vt:lpstr>
      <vt:lpstr>Имеющиеся инвестиционные проекты</vt:lpstr>
      <vt:lpstr>Индустриальный парки «Итомля»</vt:lpstr>
      <vt:lpstr>План застройки индустриального парка "Итомля" Ржевского района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Ржевский район</dc:title>
  <dc:creator>экономика</dc:creator>
  <cp:lastModifiedBy>Zav-Econom</cp:lastModifiedBy>
  <cp:revision>73</cp:revision>
  <dcterms:created xsi:type="dcterms:W3CDTF">2015-05-07T06:42:31Z</dcterms:created>
  <dcterms:modified xsi:type="dcterms:W3CDTF">2018-01-24T12:05:33Z</dcterms:modified>
</cp:coreProperties>
</file>