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49" r:id="rId1"/>
  </p:sldMasterIdLst>
  <p:notesMasterIdLst>
    <p:notesMasterId r:id="rId12"/>
  </p:notesMasterIdLst>
  <p:sldIdLst>
    <p:sldId id="391" r:id="rId2"/>
    <p:sldId id="387" r:id="rId3"/>
    <p:sldId id="393" r:id="rId4"/>
    <p:sldId id="394" r:id="rId5"/>
    <p:sldId id="396" r:id="rId6"/>
    <p:sldId id="397" r:id="rId7"/>
    <p:sldId id="399" r:id="rId8"/>
    <p:sldId id="405" r:id="rId9"/>
    <p:sldId id="406" r:id="rId10"/>
    <p:sldId id="403" r:id="rId11"/>
  </p:sldIdLst>
  <p:sldSz cx="9144000" cy="6858000" type="screen4x3"/>
  <p:notesSz cx="6797675" cy="99282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35D9D"/>
    <a:srgbClr val="4F6797"/>
    <a:srgbClr val="0034DA"/>
    <a:srgbClr val="B9C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7" autoAdjust="0"/>
    <p:restoredTop sz="94505" autoAdjust="0"/>
  </p:normalViewPr>
  <p:slideViewPr>
    <p:cSldViewPr>
      <p:cViewPr varScale="1">
        <p:scale>
          <a:sx n="108" d="100"/>
          <a:sy n="108" d="100"/>
        </p:scale>
        <p:origin x="20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5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7188" cy="4465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58464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365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39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ru-RU" altLang="ru-RU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1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30CCECD-EFDB-FF4E-BB26-2CF12E91A4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2844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D6CEF-0461-7348-84AD-9F16B4F8C3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371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AA83-A2C9-BC45-970E-955F92AB32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4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E10C4-A45F-C745-9C2C-BD5C0E2B25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574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ABE07AB-3494-004D-8881-3C9C90E0A4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3498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797A8-59DE-914C-8AA6-A42A988F73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652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56C8A-52CE-FC49-8E4C-EE30935973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3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6566A-AAF1-F648-876A-00D1D9870D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481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95627-2715-D14E-A0C8-7CEE101558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106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3CA59-DFD5-F745-91DB-B97A614410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354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endParaRPr lang="ru-RU"/>
          </a:p>
        </p:txBody>
      </p:sp>
      <p:sp>
        <p:nvSpPr>
          <p:cNvPr id="6" name="Right Triangle 11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/>
            <a:endParaRPr lang="en-US" altLang="ru-RU">
              <a:solidFill>
                <a:srgbClr val="FFFFFF"/>
              </a:solidFill>
              <a:latin typeface="Constantia" charset="0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8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8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55BCC91F-F9DB-5344-8D59-1A0F6FD993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62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8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8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8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8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AAB70245-8132-9043-818E-154BDF381638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ea typeface="SimSun" pitchFamily="2" charset="-122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ea typeface="SimSun" pitchFamily="2" charset="-12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62" r:id="rId2"/>
    <p:sldLayoutId id="2147483971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72" r:id="rId9"/>
    <p:sldLayoutId id="2147483968" r:id="rId10"/>
    <p:sldLayoutId id="21474839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4"/>
          <p:cNvSpPr>
            <a:spLocks noGrp="1"/>
          </p:cNvSpPr>
          <p:nvPr>
            <p:ph type="title"/>
          </p:nvPr>
        </p:nvSpPr>
        <p:spPr>
          <a:xfrm>
            <a:off x="518864" y="2564904"/>
            <a:ext cx="8229600" cy="2376264"/>
          </a:xfrm>
        </p:spPr>
        <p:txBody>
          <a:bodyPr/>
          <a:lstStyle/>
          <a:p>
            <a:pPr algn="ctr" eaLnBrk="1" hangingPunct="1"/>
            <a:r>
              <a:rPr lang="ru-RU" altLang="ru-RU" sz="4000" b="1" dirty="0">
                <a:solidFill>
                  <a:schemeClr val="tx1"/>
                </a:solidFill>
                <a:ea typeface="Arial" charset="0"/>
                <a:cs typeface="Arial" charset="0"/>
              </a:rPr>
              <a:t>Государственная финансовая поддержка малого и среднего бизнеса. </a:t>
            </a:r>
            <a:br>
              <a:rPr lang="ru-RU" altLang="ru-RU" sz="4000" b="1" dirty="0">
                <a:solidFill>
                  <a:schemeClr val="tx1"/>
                </a:solidFill>
                <a:ea typeface="Arial" charset="0"/>
                <a:cs typeface="Arial" charset="0"/>
              </a:rPr>
            </a:br>
            <a:r>
              <a:rPr lang="ru-RU" altLang="ru-RU" sz="4000" b="1" dirty="0">
                <a:solidFill>
                  <a:schemeClr val="tx1"/>
                </a:solidFill>
                <a:ea typeface="Arial" charset="0"/>
                <a:cs typeface="Arial" charset="0"/>
              </a:rPr>
              <a:t>Доступные инструменты развития.</a:t>
            </a:r>
            <a:endParaRPr lang="ru-RU" altLang="ru-RU" sz="4000" dirty="0">
              <a:solidFill>
                <a:schemeClr val="tx1"/>
              </a:solidFill>
            </a:endParaRPr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25" y="806251"/>
            <a:ext cx="1152569" cy="118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4"/>
          <p:cNvSpPr txBox="1">
            <a:spLocks/>
          </p:cNvSpPr>
          <p:nvPr/>
        </p:nvSpPr>
        <p:spPr bwMode="auto">
          <a:xfrm>
            <a:off x="1972635" y="1031101"/>
            <a:ext cx="6415789" cy="81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buClrTx/>
              <a:buSzTx/>
              <a:buFontTx/>
            </a:pPr>
            <a:r>
              <a:rPr lang="ru-RU" alt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СОДЕЙСТВИЯ КРЕДИТОВАНИЮ</a:t>
            </a:r>
          </a:p>
          <a:p>
            <a:pPr defTabSz="914400" eaLnBrk="1" hangingPunct="1">
              <a:buClrTx/>
              <a:buSzTx/>
              <a:buFontTx/>
            </a:pPr>
            <a:r>
              <a:rPr lang="ru-RU" altLang="ru-RU" sz="16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МАЛОГО И СРЕДНЕГО ПРЕДПРИНИМАТЕЛЬСТВА</a:t>
            </a:r>
          </a:p>
          <a:p>
            <a:pPr defTabSz="914400" eaLnBrk="1" hangingPunct="1">
              <a:buClrTx/>
              <a:buSzTx/>
              <a:buFontTx/>
            </a:pPr>
            <a:r>
              <a:rPr lang="ru-RU" altLang="ru-RU" sz="145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ТВЕРСКОЙ ОБЛАСТИ (МИКРОКРЕДИТНАЯ КОМПАНИЯ)</a:t>
            </a:r>
          </a:p>
        </p:txBody>
      </p:sp>
    </p:spTree>
    <p:extLst>
      <p:ext uri="{BB962C8B-B14F-4D97-AF65-F5344CB8AC3E}">
        <p14:creationId xmlns:p14="http://schemas.microsoft.com/office/powerpoint/2010/main" val="2952463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71500" y="1700808"/>
            <a:ext cx="7960940" cy="414177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ru-RU" sz="2200" b="1" dirty="0">
                <a:solidFill>
                  <a:srgbClr val="235D9D"/>
                </a:solidFill>
                <a:latin typeface="+mn-lt"/>
                <a:cs typeface="Arial" charset="0"/>
              </a:rPr>
              <a:t>СПАСИБО ЗА ВНИМАНИЕ!</a:t>
            </a:r>
          </a:p>
          <a:p>
            <a:pPr eaLnBrk="1" hangingPunct="1">
              <a:buClrTx/>
              <a:buFontTx/>
              <a:buNone/>
              <a:defRPr/>
            </a:pPr>
            <a:endParaRPr lang="ru-RU" sz="2100" b="1" dirty="0">
              <a:solidFill>
                <a:srgbClr val="235D9D"/>
              </a:solidFill>
              <a:latin typeface="+mn-lt"/>
              <a:cs typeface="Arial" charset="0"/>
            </a:endParaRP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u="sng" dirty="0">
                <a:solidFill>
                  <a:srgbClr val="235D9D"/>
                </a:solidFill>
                <a:latin typeface="+mn-lt"/>
                <a:cs typeface="Arial" charset="0"/>
              </a:rPr>
              <a:t>Подробная информация </a:t>
            </a: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размещена на сайте Фонда </a:t>
            </a:r>
            <a:r>
              <a:rPr lang="en-US" sz="2000" b="1" dirty="0">
                <a:solidFill>
                  <a:srgbClr val="235D9D"/>
                </a:solidFill>
                <a:latin typeface="+mn-lt"/>
                <a:cs typeface="Arial" charset="0"/>
              </a:rPr>
              <a:t>www.fondtver.ru </a:t>
            </a:r>
            <a:endParaRPr lang="ru-RU" sz="2000" b="1" dirty="0">
              <a:solidFill>
                <a:srgbClr val="235D9D"/>
              </a:solidFill>
              <a:latin typeface="+mn-lt"/>
              <a:cs typeface="Arial" charset="0"/>
            </a:endParaRP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и на сайте</a:t>
            </a:r>
            <a:r>
              <a:rPr lang="en-US" sz="2000" b="1" dirty="0">
                <a:solidFill>
                  <a:srgbClr val="235D9D"/>
                </a:solidFill>
                <a:latin typeface="+mn-lt"/>
                <a:cs typeface="Arial" charset="0"/>
              </a:rPr>
              <a:t> </a:t>
            </a: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Министерства экономического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развития Тверской области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sz="2000" b="1" dirty="0">
                <a:solidFill>
                  <a:srgbClr val="235D9D"/>
                </a:solidFill>
                <a:latin typeface="+mn-lt"/>
                <a:cs typeface="Arial" charset="0"/>
              </a:rPr>
              <a:t>www.economy.tver.ru</a:t>
            </a:r>
          </a:p>
          <a:p>
            <a:pPr eaLnBrk="1" hangingPunct="1">
              <a:buClrTx/>
              <a:buFontTx/>
              <a:buNone/>
              <a:defRPr/>
            </a:pPr>
            <a:endParaRPr lang="ru-RU" sz="2000" b="1" dirty="0">
              <a:solidFill>
                <a:srgbClr val="235D9D"/>
              </a:solidFill>
              <a:latin typeface="+mn-lt"/>
              <a:cs typeface="Arial" charset="0"/>
            </a:endParaRP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u="sng">
                <a:solidFill>
                  <a:srgbClr val="235D9D"/>
                </a:solidFill>
                <a:latin typeface="+mn-lt"/>
                <a:cs typeface="Arial" charset="0"/>
              </a:rPr>
              <a:t>Телефонный номер</a:t>
            </a:r>
            <a:r>
              <a:rPr lang="ru-RU" sz="2000" b="1">
                <a:solidFill>
                  <a:srgbClr val="235D9D"/>
                </a:solidFill>
                <a:latin typeface="+mn-lt"/>
                <a:cs typeface="Arial" charset="0"/>
              </a:rPr>
              <a:t>:</a:t>
            </a:r>
            <a:endParaRPr lang="ru-RU" sz="2000" b="1" dirty="0">
              <a:solidFill>
                <a:srgbClr val="235D9D"/>
              </a:solidFill>
              <a:latin typeface="+mn-lt"/>
              <a:cs typeface="Arial" charset="0"/>
            </a:endParaRP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Фонд содействия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предпринимательству                       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ru-RU" sz="2000" b="1" dirty="0">
                <a:solidFill>
                  <a:srgbClr val="235D9D"/>
                </a:solidFill>
                <a:latin typeface="+mn-lt"/>
                <a:cs typeface="Arial" charset="0"/>
              </a:rPr>
              <a:t>(4822)  78-78-58</a:t>
            </a:r>
          </a:p>
          <a:p>
            <a:pPr eaLnBrk="1" hangingPunct="1">
              <a:buClrTx/>
              <a:buFontTx/>
              <a:buNone/>
              <a:defRPr/>
            </a:pPr>
            <a:endParaRPr lang="en-US" sz="2000" b="1" dirty="0">
              <a:solidFill>
                <a:srgbClr val="D9D9D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60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-1588" y="815367"/>
            <a:ext cx="9145588" cy="52540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Фонде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900113" y="4292600"/>
            <a:ext cx="734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6156325" y="3573463"/>
            <a:ext cx="2473325" cy="9017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Поручительство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Фонда</a:t>
            </a:r>
          </a:p>
        </p:txBody>
      </p:sp>
      <p:sp>
        <p:nvSpPr>
          <p:cNvPr id="6150" name="Прямоугольник 2"/>
          <p:cNvSpPr>
            <a:spLocks noChangeArrowheads="1"/>
          </p:cNvSpPr>
          <p:nvPr/>
        </p:nvSpPr>
        <p:spPr bwMode="auto">
          <a:xfrm>
            <a:off x="2300288" y="3244850"/>
            <a:ext cx="4543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ru-RU"/>
              <a:t>http://garantprim.ru/files/upimg/Shema.png</a:t>
            </a:r>
            <a:endParaRPr lang="ru-RU" altLang="ru-RU"/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323528" y="1700808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200" kern="0" dirty="0">
                <a:solidFill>
                  <a:srgbClr val="235D9D"/>
                </a:solidFill>
                <a:cs typeface="Arial" charset="0"/>
              </a:rPr>
              <a:t>Фонд – региональная организация инфраструктуры в сфере развития малого и среднего предпринимательства Тверской области.</a:t>
            </a:r>
            <a:r>
              <a:rPr lang="ru-RU" altLang="ru-RU" sz="2200" b="1" kern="0" dirty="0">
                <a:solidFill>
                  <a:srgbClr val="235D9D"/>
                </a:solidFill>
                <a:cs typeface="Arial" charset="0"/>
              </a:rPr>
              <a:t> </a:t>
            </a:r>
            <a:endParaRPr lang="ru-RU" altLang="ru-RU" sz="2200" b="1" kern="0" dirty="0">
              <a:solidFill>
                <a:srgbClr val="4F6797"/>
              </a:solidFill>
              <a:cs typeface="Arial" charset="0"/>
            </a:endParaRPr>
          </a:p>
        </p:txBody>
      </p:sp>
      <p:sp>
        <p:nvSpPr>
          <p:cNvPr id="13" name="Заголовок 3"/>
          <p:cNvSpPr txBox="1">
            <a:spLocks/>
          </p:cNvSpPr>
          <p:nvPr/>
        </p:nvSpPr>
        <p:spPr>
          <a:xfrm>
            <a:off x="323528" y="2780928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200" kern="0" dirty="0">
                <a:solidFill>
                  <a:srgbClr val="235D9D"/>
                </a:solidFill>
                <a:cs typeface="Arial" charset="0"/>
              </a:rPr>
              <a:t>Осуществляет деятельность в соответствии с Федеральным законом от 24.07.07 №209-ФЗ «О развитии малого и среднего предпринимательства в Российской Федерации»</a:t>
            </a:r>
            <a:endParaRPr lang="ru-RU" altLang="ru-RU" sz="2200" kern="0" dirty="0">
              <a:solidFill>
                <a:srgbClr val="4F6797"/>
              </a:solidFill>
              <a:cs typeface="Arial" charset="0"/>
            </a:endParaRPr>
          </a:p>
        </p:txBody>
      </p:sp>
      <p:sp>
        <p:nvSpPr>
          <p:cNvPr id="14" name="Заголовок 3"/>
          <p:cNvSpPr txBox="1">
            <a:spLocks/>
          </p:cNvSpPr>
          <p:nvPr/>
        </p:nvSpPr>
        <p:spPr>
          <a:xfrm>
            <a:off x="323528" y="4007966"/>
            <a:ext cx="8424936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200" kern="0" dirty="0">
                <a:solidFill>
                  <a:srgbClr val="235D9D"/>
                </a:solidFill>
                <a:cs typeface="Arial" charset="0"/>
              </a:rPr>
              <a:t>Единственным учредителем Фонда является Министерство экономического развития Тверской области</a:t>
            </a:r>
            <a:endParaRPr lang="ru-RU" altLang="ru-RU" sz="2200" kern="0" dirty="0">
              <a:solidFill>
                <a:srgbClr val="4F6797"/>
              </a:solidFill>
              <a:cs typeface="Arial" charset="0"/>
            </a:endParaRPr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323528" y="4881354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200" kern="0" dirty="0">
                <a:solidFill>
                  <a:srgbClr val="235D9D"/>
                </a:solidFill>
                <a:cs typeface="Arial" charset="0"/>
              </a:rPr>
              <a:t>Основная задача Фонда – повышение доступности заемного финансирования для субъектов малого и среднего предпринимательства Тверской области</a:t>
            </a:r>
            <a:endParaRPr lang="ru-RU" altLang="ru-RU" sz="2200" kern="0" dirty="0">
              <a:solidFill>
                <a:srgbClr val="4F679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09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15367"/>
            <a:ext cx="9144000" cy="52540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виды деятельности Фонда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900113" y="4292600"/>
            <a:ext cx="734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6156325" y="3573463"/>
            <a:ext cx="2473325" cy="9017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Поручительство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Фонда</a:t>
            </a:r>
          </a:p>
        </p:txBody>
      </p:sp>
      <p:sp>
        <p:nvSpPr>
          <p:cNvPr id="6150" name="Прямоугольник 2"/>
          <p:cNvSpPr>
            <a:spLocks noChangeArrowheads="1"/>
          </p:cNvSpPr>
          <p:nvPr/>
        </p:nvSpPr>
        <p:spPr bwMode="auto">
          <a:xfrm>
            <a:off x="2300288" y="3244850"/>
            <a:ext cx="4543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ru-RU"/>
              <a:t>http://garantprim.ru/files/upimg/Shema.png</a:t>
            </a:r>
            <a:endParaRPr lang="ru-RU" altLang="ru-RU"/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323528" y="2188021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400" kern="0" dirty="0">
                <a:solidFill>
                  <a:srgbClr val="235D9D"/>
                </a:solidFill>
                <a:cs typeface="Arial" charset="0"/>
              </a:rPr>
              <a:t>Предоставление поручительств по обязательствам субъектов малого и среднего предпринимательства перед кредиторами по кредитным договорам, договорам о предоставлении банковской гарантии, договорам финансовой аренды (лизинга) </a:t>
            </a:r>
            <a:endParaRPr lang="ru-RU" altLang="ru-RU" sz="2400" kern="0" dirty="0">
              <a:solidFill>
                <a:srgbClr val="4F6797"/>
              </a:solidFill>
              <a:cs typeface="Arial" charset="0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323528" y="4315743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400" kern="0" dirty="0">
                <a:solidFill>
                  <a:srgbClr val="235D9D"/>
                </a:solidFill>
                <a:cs typeface="Arial" charset="0"/>
              </a:rPr>
              <a:t>Предоставление краткосрочных и долгосрочных займов субъектам малого и среднего предпринимательства </a:t>
            </a:r>
            <a:endParaRPr lang="ru-RU" altLang="ru-RU" sz="2400" kern="0" dirty="0">
              <a:solidFill>
                <a:srgbClr val="4F679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299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5496" y="938477"/>
            <a:ext cx="9108504" cy="402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Базовые требования к потенциальным получателям поддержки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900113" y="4292600"/>
            <a:ext cx="734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6156325" y="3573463"/>
            <a:ext cx="2473325" cy="9017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Поручительство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Фонда</a:t>
            </a:r>
          </a:p>
        </p:txBody>
      </p:sp>
      <p:sp>
        <p:nvSpPr>
          <p:cNvPr id="6150" name="Прямоугольник 2"/>
          <p:cNvSpPr>
            <a:spLocks noChangeArrowheads="1"/>
          </p:cNvSpPr>
          <p:nvPr/>
        </p:nvSpPr>
        <p:spPr bwMode="auto">
          <a:xfrm>
            <a:off x="2300288" y="3244850"/>
            <a:ext cx="4543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ru-RU"/>
              <a:t>http://garantprim.ru/files/upimg/Shema.png</a:t>
            </a:r>
            <a:endParaRPr lang="ru-RU" alt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032" y="1638776"/>
            <a:ext cx="8460432" cy="467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51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650445"/>
            <a:ext cx="9153526" cy="620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5496" y="650445"/>
            <a:ext cx="9108504" cy="402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Поручительство Фонда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900113" y="4292600"/>
            <a:ext cx="734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6156325" y="3573463"/>
            <a:ext cx="2473325" cy="9017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Поручительство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Фонда</a:t>
            </a:r>
          </a:p>
        </p:txBody>
      </p:sp>
      <p:sp>
        <p:nvSpPr>
          <p:cNvPr id="6150" name="Прямоугольник 2"/>
          <p:cNvSpPr>
            <a:spLocks noChangeArrowheads="1"/>
          </p:cNvSpPr>
          <p:nvPr/>
        </p:nvSpPr>
        <p:spPr bwMode="auto">
          <a:xfrm>
            <a:off x="2300288" y="3244850"/>
            <a:ext cx="4543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ru-RU"/>
              <a:t>http://garantprim.ru/files/upimg/Shema.png</a:t>
            </a:r>
            <a:endParaRPr lang="ru-RU" altLang="ru-RU"/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323528" y="1124744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Calibri" pitchFamily="32" charset="0"/>
                <a:ea typeface="SimSun" charset="0"/>
                <a:cs typeface="SimSun" charset="0"/>
              </a:defRPr>
            </a:lvl9pPr>
          </a:lstStyle>
          <a:p>
            <a:pPr algn="just">
              <a:defRPr/>
            </a:pPr>
            <a:r>
              <a:rPr lang="ru-RU" altLang="ru-RU" sz="2000" dirty="0">
                <a:solidFill>
                  <a:srgbClr val="4F6797"/>
                </a:solidFill>
                <a:ea typeface="Arial" charset="0"/>
                <a:cs typeface="Arial" charset="0"/>
              </a:rPr>
              <a:t>Поручительство</a:t>
            </a:r>
            <a:r>
              <a:rPr lang="ru-RU" altLang="ru-RU" sz="2000" dirty="0">
                <a:solidFill>
                  <a:srgbClr val="FF0000"/>
                </a:solidFill>
                <a:ea typeface="Arial" charset="0"/>
                <a:cs typeface="Arial" charset="0"/>
              </a:rPr>
              <a:t> </a:t>
            </a:r>
            <a:r>
              <a:rPr lang="ru-RU" altLang="ru-RU" sz="2000" dirty="0">
                <a:solidFill>
                  <a:srgbClr val="4F6797"/>
                </a:solidFill>
                <a:ea typeface="Arial" charset="0"/>
                <a:cs typeface="Arial" charset="0"/>
              </a:rPr>
              <a:t>—</a:t>
            </a:r>
            <a:r>
              <a:rPr lang="ru-RU" altLang="ru-RU" sz="2000" dirty="0">
                <a:solidFill>
                  <a:srgbClr val="FF0000"/>
                </a:solidFill>
                <a:ea typeface="Arial" charset="0"/>
                <a:cs typeface="Arial" charset="0"/>
              </a:rPr>
              <a:t> </a:t>
            </a:r>
            <a:r>
              <a:rPr lang="ru-RU" altLang="ru-RU" sz="2000" dirty="0">
                <a:solidFill>
                  <a:srgbClr val="4F6797"/>
                </a:solidFill>
                <a:ea typeface="Arial" charset="0"/>
                <a:cs typeface="Arial" charset="0"/>
              </a:rPr>
              <a:t>форма государственной поддержки,  обязательство гарантийного Фонда  отвечать перед Банком за исполнение Заёмщиком (предпринимателем) обязательств по кредиту.</a:t>
            </a:r>
            <a:r>
              <a:rPr lang="ru-RU" altLang="ru-RU" sz="2000" b="1" kern="0" dirty="0">
                <a:solidFill>
                  <a:srgbClr val="235D9D"/>
                </a:solidFill>
                <a:cs typeface="Arial" charset="0"/>
              </a:rPr>
              <a:t> </a:t>
            </a:r>
            <a:endParaRPr lang="ru-RU" altLang="ru-RU" sz="2000" b="1" kern="0" dirty="0">
              <a:solidFill>
                <a:srgbClr val="4F6797"/>
              </a:solidFill>
              <a:cs typeface="Arial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35547" y="1772816"/>
            <a:ext cx="8600949" cy="818183"/>
            <a:chOff x="363539" y="1062099"/>
            <a:chExt cx="5819547" cy="818183"/>
          </a:xfrm>
        </p:grpSpPr>
        <p:sp>
          <p:nvSpPr>
            <p:cNvPr id="13" name="Текст 2"/>
            <p:cNvSpPr txBox="1">
              <a:spLocks/>
            </p:cNvSpPr>
            <p:nvPr/>
          </p:nvSpPr>
          <p:spPr>
            <a:xfrm>
              <a:off x="363539" y="1062099"/>
              <a:ext cx="5819547" cy="725733"/>
            </a:xfrm>
            <a:prstGeom prst="rect">
              <a:avLst/>
            </a:prstGeom>
          </p:spPr>
          <p:txBody>
            <a:bodyPr lIns="0" tIns="0" rIns="0" bIns="0" anchor="b"/>
            <a:lstStyle>
              <a:lvl1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2pPr>
              <a:lvl3pPr marL="24296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3pPr>
              <a:lvl4pPr marL="47643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4pPr>
              <a:lvl5pPr marL="719391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5pPr>
              <a:lvl6pPr marL="1495728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6pPr>
              <a:lvl7pPr marL="2042391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7pPr>
              <a:lvl8pPr marL="258905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8pPr>
              <a:lvl9pPr marL="313571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121860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59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Схема взаимодействия</a:t>
              </a: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63539" y="1880282"/>
              <a:ext cx="562466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0748" y="2635258"/>
            <a:ext cx="5098000" cy="366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84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5496" y="938477"/>
            <a:ext cx="9108504" cy="402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поручительства Фонда для субъекта МСП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323528" y="1144280"/>
            <a:ext cx="8820472" cy="772552"/>
            <a:chOff x="363539" y="1165786"/>
            <a:chExt cx="5819547" cy="772552"/>
          </a:xfrm>
        </p:grpSpPr>
        <p:sp>
          <p:nvSpPr>
            <p:cNvPr id="12" name="Текст 2"/>
            <p:cNvSpPr txBox="1">
              <a:spLocks/>
            </p:cNvSpPr>
            <p:nvPr/>
          </p:nvSpPr>
          <p:spPr>
            <a:xfrm>
              <a:off x="363539" y="1165786"/>
              <a:ext cx="5819547" cy="725733"/>
            </a:xfrm>
            <a:prstGeom prst="rect">
              <a:avLst/>
            </a:prstGeom>
          </p:spPr>
          <p:txBody>
            <a:bodyPr lIns="0" tIns="0" rIns="0" bIns="0" anchor="b"/>
            <a:lstStyle>
              <a:lvl1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2pPr>
              <a:lvl3pPr marL="24296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3pPr>
              <a:lvl4pPr marL="47643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4pPr>
              <a:lvl5pPr marL="719391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5pPr>
              <a:lvl6pPr marL="1495728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6pPr>
              <a:lvl7pPr marL="2042391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7pPr>
              <a:lvl8pPr marL="258905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8pPr>
              <a:lvl9pPr marL="313571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lvl="0">
                <a:buClrTx/>
                <a:buSzTx/>
              </a:pPr>
              <a:r>
                <a:rPr lang="ru-RU" altLang="ru-RU" kern="0" dirty="0">
                  <a:solidFill>
                    <a:srgbClr val="235D9D"/>
                  </a:solidFill>
                  <a:latin typeface="+mj-lt"/>
                  <a:ea typeface="SimSun" charset="-122"/>
                  <a:cs typeface="Arial" charset="0"/>
                </a:rPr>
                <a:t>Какие возможности получают субъекты МСП</a:t>
              </a:r>
              <a:endPara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63539" y="1938338"/>
              <a:ext cx="581954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30" name="Группа 29"/>
          <p:cNvGrpSpPr/>
          <p:nvPr/>
        </p:nvGrpSpPr>
        <p:grpSpPr>
          <a:xfrm>
            <a:off x="-1589" y="2204864"/>
            <a:ext cx="8822061" cy="1728192"/>
            <a:chOff x="646483" y="1807971"/>
            <a:chExt cx="8822061" cy="1728192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683568" y="1869271"/>
              <a:ext cx="2335402" cy="636251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 marL="0" marR="0" lvl="0" indent="0" algn="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Arial" pitchFamily="34" charset="0"/>
                </a:rPr>
                <a:t>Возможность развития своего бизнеса</a:t>
              </a:r>
            </a:p>
          </p:txBody>
        </p:sp>
        <p:sp>
          <p:nvSpPr>
            <p:cNvPr id="32" name="L-Shape 10"/>
            <p:cNvSpPr/>
            <p:nvPr/>
          </p:nvSpPr>
          <p:spPr>
            <a:xfrm rot="13701821">
              <a:off x="2921910" y="1973389"/>
              <a:ext cx="470816" cy="428015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19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46483" y="2756448"/>
              <a:ext cx="2372487" cy="596916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 marL="0" marR="0" lvl="0" indent="0" algn="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Arial" pitchFamily="34" charset="0"/>
                </a:rPr>
                <a:t>Возможность снижения своих расходов</a:t>
              </a:r>
            </a:p>
          </p:txBody>
        </p:sp>
        <p:sp>
          <p:nvSpPr>
            <p:cNvPr id="34" name="L-Shape 10"/>
            <p:cNvSpPr/>
            <p:nvPr/>
          </p:nvSpPr>
          <p:spPr>
            <a:xfrm rot="13701821">
              <a:off x="2921910" y="2840899"/>
              <a:ext cx="470816" cy="428015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19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613533" y="2861682"/>
              <a:ext cx="5855011" cy="674481"/>
            </a:xfrm>
            <a:prstGeom prst="rect">
              <a:avLst/>
            </a:prstGeom>
          </p:spPr>
          <p:txBody>
            <a:bodyPr wrap="square" lIns="72000" tIns="0" rIns="36000" bIns="0" anchor="ctr">
              <a:noAutofit/>
            </a:bodyPr>
            <a:lstStyle/>
            <a:p>
              <a:pPr marL="171450" marR="0" lvl="0" indent="-171450" algn="just" defTabSz="957263" eaLnBrk="1" fontAlgn="auto" latinLnBrk="0" hangingPunct="1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itchFamily="34" charset="0"/>
                </a:rPr>
                <a:t>Стоимость поручительства Фонда в разы ниже стоимости страхования залога ТС (КАСКО)</a:t>
              </a:r>
            </a:p>
            <a:p>
              <a:pPr marL="171450" marR="0" lvl="0" indent="-171450" algn="just" defTabSz="957263" eaLnBrk="1" fontAlgn="auto" latinLnBrk="0" hangingPunct="1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itchFamily="34" charset="0"/>
                </a:rPr>
                <a:t>Стоимость поручительства Фонда включает в себя НДС, который может быть принят к зачету</a:t>
              </a: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613533" y="1807971"/>
              <a:ext cx="5855011" cy="674481"/>
            </a:xfrm>
            <a:prstGeom prst="rect">
              <a:avLst/>
            </a:prstGeom>
          </p:spPr>
          <p:txBody>
            <a:bodyPr wrap="square" lIns="72000" tIns="0" rIns="36000" bIns="0" anchor="ctr">
              <a:noAutofit/>
            </a:bodyPr>
            <a:lstStyle/>
            <a:p>
              <a:pPr marL="171450" marR="0" lvl="0" indent="-171450" algn="just" defTabSz="957263" eaLnBrk="1" fontAlgn="auto" latinLnBrk="0" hangingPunct="1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itchFamily="34" charset="0"/>
                </a:rPr>
                <a:t>Возможность получения финансирования и развития своего бизнеса при отсутствии залогового обеспечения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-36512" y="4797152"/>
            <a:ext cx="8822061" cy="779715"/>
            <a:chOff x="-36512" y="3945429"/>
            <a:chExt cx="8822061" cy="779715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-36512" y="3945429"/>
              <a:ext cx="2372487" cy="596916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 marL="0" marR="0" lvl="0" indent="0" algn="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Arial" pitchFamily="34" charset="0"/>
                </a:rPr>
                <a:t>Простые технологии предоставления поручительства Фонда</a:t>
              </a:r>
            </a:p>
          </p:txBody>
        </p:sp>
        <p:sp>
          <p:nvSpPr>
            <p:cNvPr id="38" name="L-Shape 10"/>
            <p:cNvSpPr/>
            <p:nvPr/>
          </p:nvSpPr>
          <p:spPr>
            <a:xfrm rot="13701821">
              <a:off x="2238915" y="4029880"/>
              <a:ext cx="470816" cy="428015"/>
            </a:xfrm>
            <a:prstGeom prst="corner">
              <a:avLst>
                <a:gd name="adj1" fmla="val 23334"/>
                <a:gd name="adj2" fmla="val 24129"/>
              </a:avLst>
            </a:prstGeom>
            <a:solidFill>
              <a:srgbClr val="1F4E7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19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2930538" y="4050663"/>
              <a:ext cx="5855011" cy="674481"/>
            </a:xfrm>
            <a:prstGeom prst="rect">
              <a:avLst/>
            </a:prstGeom>
          </p:spPr>
          <p:txBody>
            <a:bodyPr wrap="square" lIns="72000" tIns="0" rIns="36000" bIns="0" anchor="ctr">
              <a:noAutofit/>
            </a:bodyPr>
            <a:lstStyle/>
            <a:p>
              <a:pPr marL="171450" marR="0" lvl="0" indent="-171450" algn="just" defTabSz="957263" eaLnBrk="1" fontAlgn="auto" latinLnBrk="0" hangingPunct="1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itchFamily="34" charset="0"/>
                </a:rPr>
                <a:t>Все взаимодействие</a:t>
              </a:r>
              <a:r>
                <a:rPr kumimoji="0" lang="ru-RU" sz="1400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itchFamily="34" charset="0"/>
                </a:rPr>
                <a:t> с Фондом по вопросу получения поручительства осуществляет Банк-партнер</a:t>
              </a:r>
              <a:endPara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endParaRPr>
            </a:p>
            <a:p>
              <a:pPr marL="171450" marR="0" lvl="0" indent="-171450" algn="just" defTabSz="957263" eaLnBrk="1" fontAlgn="auto" latinLnBrk="0" hangingPunct="1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itchFamily="34" charset="0"/>
                </a:rPr>
                <a:t>Банк-партнер самостоятельно соберет и направит в Фонд все необходимые документы для получения поручительства Фонда.</a:t>
              </a:r>
            </a:p>
            <a:p>
              <a:pPr marL="171450" marR="0" lvl="0" indent="-171450" algn="just" defTabSz="957263" eaLnBrk="1" fontAlgn="auto" latinLnBrk="0" hangingPunct="1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ru-RU" sz="1400" kern="0" dirty="0">
                  <a:solidFill>
                    <a:srgbClr val="000000"/>
                  </a:solidFill>
                  <a:latin typeface="+mj-lt"/>
                  <a:ea typeface="+mn-ea"/>
                  <a:cs typeface="Arial" pitchFamily="34" charset="0"/>
                </a:rPr>
                <a:t>Быстрое принятие решения о предоставлении поручительства Фонда (в течении 3-х рабочих дней после предоставления в Фонд полного пакета документов)</a:t>
              </a:r>
              <a:endPara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3674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5496" y="938477"/>
            <a:ext cx="9108504" cy="402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Фонда в цифрах (на </a:t>
            </a:r>
            <a:r>
              <a:rPr lang="en-US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.201</a:t>
            </a:r>
            <a:r>
              <a:rPr lang="en-US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20" name="Группа 119"/>
          <p:cNvGrpSpPr/>
          <p:nvPr/>
        </p:nvGrpSpPr>
        <p:grpSpPr>
          <a:xfrm>
            <a:off x="85097" y="1169530"/>
            <a:ext cx="10031520" cy="4995654"/>
            <a:chOff x="180798" y="1169530"/>
            <a:chExt cx="10234443" cy="4995654"/>
          </a:xfrm>
        </p:grpSpPr>
        <p:sp>
          <p:nvSpPr>
            <p:cNvPr id="121" name="TextBox 120"/>
            <p:cNvSpPr txBox="1"/>
            <p:nvPr/>
          </p:nvSpPr>
          <p:spPr>
            <a:xfrm>
              <a:off x="7259990" y="2113543"/>
              <a:ext cx="2313500" cy="10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t"/>
            <a:lstStyle>
              <a:defPPr>
                <a:defRPr lang="en-US"/>
              </a:defPPr>
              <a:lvl1pPr algn="ctr" defTabSz="914373" fontAlgn="auto">
                <a:spcBef>
                  <a:spcPts val="0"/>
                </a:spcBef>
                <a:spcAft>
                  <a:spcPts val="0"/>
                </a:spcAft>
                <a:defRPr sz="2000" b="1" kern="0">
                  <a:solidFill>
                    <a:srgbClr val="1F4E79"/>
                  </a:solidFill>
                  <a:latin typeface="Arial Narrow" panose="020B0606020202030204" pitchFamily="34" charset="0"/>
                  <a:cs typeface="Times New Roman" pitchFamily="18" charset="0"/>
                </a:defRPr>
              </a:lvl1pPr>
            </a:lstStyle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1,6 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млрд руб.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476014" y="3288575"/>
              <a:ext cx="1638483" cy="10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t"/>
            <a:lstStyle>
              <a:defPPr>
                <a:defRPr lang="en-US"/>
              </a:defPPr>
              <a:lvl1pPr algn="ctr" defTabSz="914373" fontAlgn="auto">
                <a:spcBef>
                  <a:spcPts val="0"/>
                </a:spcBef>
                <a:spcAft>
                  <a:spcPts val="0"/>
                </a:spcAft>
                <a:defRPr sz="2000" b="1" kern="0">
                  <a:solidFill>
                    <a:srgbClr val="1F4E79"/>
                  </a:solidFill>
                  <a:latin typeface="Arial Narrow" panose="020B0606020202030204" pitchFamily="34" charset="0"/>
                  <a:cs typeface="Times New Roman" pitchFamily="18" charset="0"/>
                </a:defRPr>
              </a:lvl1pPr>
            </a:lstStyle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700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ед.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331998" y="5085184"/>
              <a:ext cx="2064963" cy="10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t"/>
            <a:lstStyle>
              <a:defPPr>
                <a:defRPr lang="en-US"/>
              </a:defPPr>
              <a:lvl1pPr algn="ctr" defTabSz="914373" fontAlgn="auto">
                <a:spcBef>
                  <a:spcPts val="0"/>
                </a:spcBef>
                <a:spcAft>
                  <a:spcPts val="0"/>
                </a:spcAft>
                <a:defRPr sz="2000" b="1" kern="0">
                  <a:solidFill>
                    <a:srgbClr val="1F4E79"/>
                  </a:solidFill>
                  <a:latin typeface="Arial Narrow" panose="020B0606020202030204" pitchFamily="34" charset="0"/>
                  <a:cs typeface="Times New Roman" pitchFamily="18" charset="0"/>
                </a:defRPr>
              </a:lvl1pPr>
            </a:lstStyle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+mj-lt"/>
                  <a:ea typeface="+mn-ea"/>
                  <a:cs typeface="Times New Roman" pitchFamily="18" charset="0"/>
                </a:rPr>
                <a:t>4 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+mj-lt"/>
                  <a:ea typeface="+mn-ea"/>
                  <a:cs typeface="Times New Roman" pitchFamily="18" charset="0"/>
                </a:rPr>
                <a:t>млрд руб</a:t>
              </a: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Times New Roman" pitchFamily="18" charset="0"/>
                </a:rPr>
                <a:t>.</a:t>
              </a:r>
            </a:p>
          </p:txBody>
        </p:sp>
        <p:sp>
          <p:nvSpPr>
            <p:cNvPr id="125" name="Текст 2"/>
            <p:cNvSpPr txBox="1">
              <a:spLocks/>
            </p:cNvSpPr>
            <p:nvPr/>
          </p:nvSpPr>
          <p:spPr>
            <a:xfrm>
              <a:off x="349025" y="1169530"/>
              <a:ext cx="4366991" cy="725733"/>
            </a:xfrm>
            <a:prstGeom prst="rect">
              <a:avLst/>
            </a:prstGeom>
          </p:spPr>
          <p:txBody>
            <a:bodyPr lIns="0" tIns="0" rIns="0" bIns="0" anchor="b"/>
            <a:lstStyle>
              <a:lvl1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2pPr>
              <a:lvl3pPr marL="24296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3pPr>
              <a:lvl4pPr marL="47643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4pPr>
              <a:lvl5pPr marL="719391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5pPr>
              <a:lvl6pPr marL="1495728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6pPr>
              <a:lvl7pPr marL="2042391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7pPr>
              <a:lvl8pPr marL="258905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8pPr>
              <a:lvl9pPr marL="313571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121860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59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Партнерская сеть</a:t>
              </a:r>
            </a:p>
          </p:txBody>
        </p: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363539" y="2132856"/>
              <a:ext cx="380010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7" name="Текст 2"/>
            <p:cNvSpPr txBox="1">
              <a:spLocks/>
            </p:cNvSpPr>
            <p:nvPr/>
          </p:nvSpPr>
          <p:spPr>
            <a:xfrm>
              <a:off x="4595694" y="1191099"/>
              <a:ext cx="5819547" cy="725733"/>
            </a:xfrm>
            <a:prstGeom prst="rect">
              <a:avLst/>
            </a:prstGeom>
          </p:spPr>
          <p:txBody>
            <a:bodyPr lIns="0" tIns="0" rIns="0" bIns="0" anchor="b"/>
            <a:lstStyle>
              <a:lvl1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2pPr>
              <a:lvl3pPr marL="24296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3pPr>
              <a:lvl4pPr marL="47643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4pPr>
              <a:lvl5pPr marL="719391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5pPr>
              <a:lvl6pPr marL="1495728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6pPr>
              <a:lvl7pPr marL="2042391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7pPr>
              <a:lvl8pPr marL="258905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8pPr>
              <a:lvl9pPr marL="313571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121860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59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Гарантийная поддержка</a:t>
              </a:r>
            </a:p>
          </p:txBody>
        </p:sp>
        <p:cxnSp>
          <p:nvCxnSpPr>
            <p:cNvPr id="128" name="Прямая соединительная линия 127"/>
            <p:cNvCxnSpPr/>
            <p:nvPr/>
          </p:nvCxnSpPr>
          <p:spPr>
            <a:xfrm>
              <a:off x="4523686" y="2132856"/>
              <a:ext cx="4104456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grpSp>
          <p:nvGrpSpPr>
            <p:cNvPr id="130" name="Группа 129"/>
            <p:cNvGrpSpPr/>
            <p:nvPr/>
          </p:nvGrpSpPr>
          <p:grpSpPr>
            <a:xfrm>
              <a:off x="4523685" y="2238475"/>
              <a:ext cx="3240361" cy="839705"/>
              <a:chOff x="-238685" y="8731785"/>
              <a:chExt cx="1541283" cy="630883"/>
            </a:xfrm>
          </p:grpSpPr>
          <p:sp>
            <p:nvSpPr>
              <p:cNvPr id="146" name="Pentagon 35"/>
              <p:cNvSpPr/>
              <p:nvPr/>
            </p:nvSpPr>
            <p:spPr>
              <a:xfrm>
                <a:off x="-100336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1F4E7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7" name="Pentagon 37"/>
              <p:cNvSpPr/>
              <p:nvPr/>
            </p:nvSpPr>
            <p:spPr>
              <a:xfrm>
                <a:off x="-238685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E7F5FE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Общий объем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Предоставленных поручительств</a:t>
                </a:r>
              </a:p>
            </p:txBody>
          </p:sp>
        </p:grpSp>
        <p:grpSp>
          <p:nvGrpSpPr>
            <p:cNvPr id="131" name="Группа 130"/>
            <p:cNvGrpSpPr/>
            <p:nvPr/>
          </p:nvGrpSpPr>
          <p:grpSpPr>
            <a:xfrm>
              <a:off x="4523686" y="3383464"/>
              <a:ext cx="3237531" cy="839705"/>
              <a:chOff x="-238685" y="8731785"/>
              <a:chExt cx="1539937" cy="630883"/>
            </a:xfrm>
          </p:grpSpPr>
          <p:sp>
            <p:nvSpPr>
              <p:cNvPr id="144" name="Pentagon 35"/>
              <p:cNvSpPr/>
              <p:nvPr/>
            </p:nvSpPr>
            <p:spPr>
              <a:xfrm>
                <a:off x="-101682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1F4E7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5" name="Pentagon 37"/>
              <p:cNvSpPr/>
              <p:nvPr/>
            </p:nvSpPr>
            <p:spPr>
              <a:xfrm>
                <a:off x="-238685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E7F5FE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Количество выданных поручительств</a:t>
                </a:r>
              </a:p>
            </p:txBody>
          </p:sp>
        </p:grpSp>
        <p:grpSp>
          <p:nvGrpSpPr>
            <p:cNvPr id="132" name="Группа 131"/>
            <p:cNvGrpSpPr/>
            <p:nvPr/>
          </p:nvGrpSpPr>
          <p:grpSpPr>
            <a:xfrm>
              <a:off x="4498521" y="5246631"/>
              <a:ext cx="3190688" cy="839705"/>
              <a:chOff x="-250655" y="8623583"/>
              <a:chExt cx="1517656" cy="630883"/>
            </a:xfrm>
          </p:grpSpPr>
          <p:sp>
            <p:nvSpPr>
              <p:cNvPr id="142" name="Pentagon 35"/>
              <p:cNvSpPr/>
              <p:nvPr/>
            </p:nvSpPr>
            <p:spPr>
              <a:xfrm>
                <a:off x="-135933" y="8623583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1F4E7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3" name="Pentagon 37"/>
              <p:cNvSpPr/>
              <p:nvPr/>
            </p:nvSpPr>
            <p:spPr>
              <a:xfrm>
                <a:off x="-250655" y="8623583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E7F5FE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Общий объем кредитной поддержки с поручительством Фонда</a:t>
                </a:r>
              </a:p>
            </p:txBody>
          </p:sp>
        </p:grpSp>
        <p:grpSp>
          <p:nvGrpSpPr>
            <p:cNvPr id="133" name="Группа 132"/>
            <p:cNvGrpSpPr/>
            <p:nvPr/>
          </p:nvGrpSpPr>
          <p:grpSpPr>
            <a:xfrm>
              <a:off x="1643366" y="3472237"/>
              <a:ext cx="3597348" cy="884218"/>
              <a:chOff x="2199599" y="3551879"/>
              <a:chExt cx="3597348" cy="884218"/>
            </a:xfrm>
          </p:grpSpPr>
          <p:sp>
            <p:nvSpPr>
              <p:cNvPr id="140" name="Скругленный прямоугольник 139"/>
              <p:cNvSpPr/>
              <p:nvPr/>
            </p:nvSpPr>
            <p:spPr>
              <a:xfrm>
                <a:off x="2199599" y="3587697"/>
                <a:ext cx="3597348" cy="812582"/>
              </a:xfrm>
              <a:prstGeom prst="round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anchor="ctr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6000" kern="0" dirty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Times New Roman" pitchFamily="18" charset="0"/>
                  </a:rPr>
                  <a:t>17</a:t>
                </a:r>
                <a:endPara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1" name="Скругленный прямоугольник 140"/>
              <p:cNvSpPr/>
              <p:nvPr/>
            </p:nvSpPr>
            <p:spPr>
              <a:xfrm>
                <a:off x="3063695" y="3551879"/>
                <a:ext cx="1908397" cy="884218"/>
              </a:xfrm>
              <a:prstGeom prst="round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anchor="ctr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Times New Roman" pitchFamily="18" charset="0"/>
                  </a:rPr>
                  <a:t>банк-партнера</a:t>
                </a:r>
                <a:endPara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endParaRPr>
              </a:p>
            </p:txBody>
          </p:sp>
        </p:grpSp>
        <p:sp>
          <p:nvSpPr>
            <p:cNvPr id="134" name="Равнобедренный треугольник 133"/>
            <p:cNvSpPr/>
            <p:nvPr/>
          </p:nvSpPr>
          <p:spPr>
            <a:xfrm flipV="1">
              <a:off x="4523686" y="4615883"/>
              <a:ext cx="4536504" cy="373090"/>
            </a:xfrm>
            <a:prstGeom prst="triangle">
              <a:avLst/>
            </a:prstGeom>
            <a:solidFill>
              <a:srgbClr val="000000">
                <a:lumMod val="50000"/>
                <a:lumOff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endParaRPr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679274" y="4437112"/>
              <a:ext cx="757732" cy="355433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Банк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itchFamily="18" charset="0"/>
              </a:endParaRPr>
            </a:p>
          </p:txBody>
        </p:sp>
        <p:grpSp>
          <p:nvGrpSpPr>
            <p:cNvPr id="137" name="Группа 136"/>
            <p:cNvGrpSpPr/>
            <p:nvPr/>
          </p:nvGrpSpPr>
          <p:grpSpPr>
            <a:xfrm>
              <a:off x="180798" y="3026264"/>
              <a:ext cx="1776164" cy="1776164"/>
              <a:chOff x="180798" y="2834870"/>
              <a:chExt cx="1776164" cy="1776164"/>
            </a:xfrm>
          </p:grpSpPr>
          <p:pic>
            <p:nvPicPr>
              <p:cNvPr id="138" name="Рисунок 13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0798" y="2834870"/>
                <a:ext cx="1776164" cy="1776164"/>
              </a:xfrm>
              <a:prstGeom prst="rect">
                <a:avLst/>
              </a:prstGeom>
            </p:spPr>
          </p:pic>
          <p:sp>
            <p:nvSpPr>
              <p:cNvPr id="139" name="Овал 138"/>
              <p:cNvSpPr/>
              <p:nvPr/>
            </p:nvSpPr>
            <p:spPr>
              <a:xfrm>
                <a:off x="810250" y="3512435"/>
                <a:ext cx="517259" cy="517259"/>
              </a:xfrm>
              <a:prstGeom prst="ellipse">
                <a:avLst/>
              </a:prstGeom>
              <a:solidFill>
                <a:srgbClr val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₽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4766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650445"/>
            <a:ext cx="9153526" cy="620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5496" y="650445"/>
            <a:ext cx="9108504" cy="402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предоставления займа Фонда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900113" y="4292600"/>
            <a:ext cx="734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6156325" y="3573463"/>
            <a:ext cx="2473325" cy="9017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Поручительство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ru-RU" sz="2300" dirty="0">
                <a:solidFill>
                  <a:srgbClr val="FFFFFF"/>
                </a:solidFill>
                <a:latin typeface="+mn-lt"/>
                <a:cs typeface="Arial" charset="0"/>
              </a:rPr>
              <a:t>Фонда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018353"/>
              </p:ext>
            </p:extLst>
          </p:nvPr>
        </p:nvGraphicFramePr>
        <p:xfrm>
          <a:off x="251520" y="1196752"/>
          <a:ext cx="8424936" cy="4604865"/>
        </p:xfrm>
        <a:graphic>
          <a:graphicData uri="http://schemas.openxmlformats.org/drawingml/2006/table">
            <a:tbl>
              <a:tblPr/>
              <a:tblGrid>
                <a:gridCol w="278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7705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Заёмщик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Субъект малого или среднего предпринимательства в соответствии с законодательством Российской Федерации </a:t>
                      </a:r>
                    </a:p>
                  </a:txBody>
                  <a:tcPr marL="48309" marR="48309" marT="16103" marB="16103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705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Сумма займа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Максимальная сумма займа до  3 000 000 руб.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743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Срок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Краткосрочные займы - до 12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Среднесрочные займы- до 36 месяцев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743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Процент по займу, годовых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Краткосрочный заём – 5,5%</a:t>
                      </a:r>
                      <a:r>
                        <a:rPr kumimoji="0" lang="en-US" alt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 (</a:t>
                      </a:r>
                      <a:r>
                        <a:rPr kumimoji="0" lang="ru-RU" alt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производство), 9% (иные виды деятельности)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Среднесрочный заём – 7,5%, 11% (соответственно)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705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Способ начисления и уплата процентов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Процент начисляется на сумму остатка задолженности по займу, уплата процентов по займам осуществляется ежемесячно.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4892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Обеспечение займа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Залог имущества: транспортных средств, машин и оборудования, зданий, сооружений, квартир, жилых домов, земельных участков, иного недвижимого имущества 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67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Способ погашения займа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Дифференцированные платежи</a:t>
                      </a:r>
                    </a:p>
                  </a:txBody>
                  <a:tcPr marL="48309" marR="48309" marT="16103" marB="16103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705"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Способ выдачи и погашения займа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1pPr>
                      <a:lvl2pPr marL="4572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2pPr>
                      <a:lvl3pPr marL="9144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3pPr>
                      <a:lvl4pPr marL="1371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4pPr>
                      <a:lvl5pPr marL="18288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5pPr>
                      <a:lvl6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6pPr>
                      <a:lvl7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7pPr>
                      <a:lvl8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8pPr>
                      <a:lvl9pPr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SimSun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charset="0"/>
                          <a:ea typeface="SimSun" charset="-122"/>
                        </a:rPr>
                        <a:t>В безналичном порядке</a:t>
                      </a:r>
                    </a:p>
                  </a:txBody>
                  <a:tcPr marL="48309" marR="48309" marT="16103" marB="16103" anchor="ctr" horzOverflow="overflow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104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701"/>
          <a:stretch/>
        </p:blipFill>
        <p:spPr bwMode="auto">
          <a:xfrm>
            <a:off x="-1589" y="1052736"/>
            <a:ext cx="915352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5496" y="938477"/>
            <a:ext cx="9108504" cy="402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235D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Фонда в цифрах (на 01.01.2018)</a:t>
            </a:r>
          </a:p>
        </p:txBody>
      </p:sp>
      <p:grpSp>
        <p:nvGrpSpPr>
          <p:cNvPr id="120" name="Группа 119"/>
          <p:cNvGrpSpPr/>
          <p:nvPr/>
        </p:nvGrpSpPr>
        <p:grpSpPr>
          <a:xfrm>
            <a:off x="727056" y="1763692"/>
            <a:ext cx="10181648" cy="3177476"/>
            <a:chOff x="4523685" y="1191099"/>
            <a:chExt cx="5891556" cy="3177476"/>
          </a:xfrm>
        </p:grpSpPr>
        <p:sp>
          <p:nvSpPr>
            <p:cNvPr id="121" name="TextBox 120"/>
            <p:cNvSpPr txBox="1"/>
            <p:nvPr/>
          </p:nvSpPr>
          <p:spPr>
            <a:xfrm>
              <a:off x="7165212" y="2113543"/>
              <a:ext cx="2313500" cy="10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t"/>
            <a:lstStyle>
              <a:defPPr>
                <a:defRPr lang="en-US"/>
              </a:defPPr>
              <a:lvl1pPr algn="ctr" defTabSz="914373" fontAlgn="auto">
                <a:spcBef>
                  <a:spcPts val="0"/>
                </a:spcBef>
                <a:spcAft>
                  <a:spcPts val="0"/>
                </a:spcAft>
                <a:defRPr sz="2000" b="1" kern="0">
                  <a:solidFill>
                    <a:srgbClr val="1F4E79"/>
                  </a:solidFill>
                  <a:latin typeface="Arial Narrow" panose="020B0606020202030204" pitchFamily="34" charset="0"/>
                  <a:cs typeface="Times New Roman" pitchFamily="18" charset="0"/>
                </a:defRPr>
              </a:lvl1pPr>
            </a:lstStyle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991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млн руб.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476014" y="3288575"/>
              <a:ext cx="1638483" cy="10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t"/>
            <a:lstStyle>
              <a:defPPr>
                <a:defRPr lang="en-US"/>
              </a:defPPr>
              <a:lvl1pPr algn="ctr" defTabSz="914373" fontAlgn="auto">
                <a:spcBef>
                  <a:spcPts val="0"/>
                </a:spcBef>
                <a:spcAft>
                  <a:spcPts val="0"/>
                </a:spcAft>
                <a:defRPr sz="2000" b="1" kern="0">
                  <a:solidFill>
                    <a:srgbClr val="1F4E79"/>
                  </a:solidFill>
                  <a:latin typeface="Arial Narrow" panose="020B0606020202030204" pitchFamily="34" charset="0"/>
                  <a:cs typeface="Times New Roman" pitchFamily="18" charset="0"/>
                </a:defRPr>
              </a:lvl1pPr>
            </a:lstStyle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4400" dirty="0">
                  <a:latin typeface="Calibri" panose="020F0502020204030204" pitchFamily="34" charset="0"/>
                  <a:ea typeface="+mn-ea"/>
                </a:rPr>
                <a:t>1088</a:t>
              </a:r>
              <a:endPara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itchFamily="18" charset="0"/>
              </a:endParaRP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1F4E7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itchFamily="18" charset="0"/>
                </a:rPr>
                <a:t>ед.</a:t>
              </a:r>
            </a:p>
          </p:txBody>
        </p:sp>
        <p:sp>
          <p:nvSpPr>
            <p:cNvPr id="127" name="Текст 2"/>
            <p:cNvSpPr txBox="1">
              <a:spLocks/>
            </p:cNvSpPr>
            <p:nvPr/>
          </p:nvSpPr>
          <p:spPr>
            <a:xfrm>
              <a:off x="4595694" y="1191099"/>
              <a:ext cx="5819547" cy="725733"/>
            </a:xfrm>
            <a:prstGeom prst="rect">
              <a:avLst/>
            </a:prstGeom>
          </p:spPr>
          <p:txBody>
            <a:bodyPr lIns="0" tIns="0" rIns="0" bIns="0" anchor="b"/>
            <a:lstStyle>
              <a:lvl1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2pPr>
              <a:lvl3pPr marL="24296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272">
                  <a:solidFill>
                    <a:schemeClr val="tx1"/>
                  </a:solidFill>
                  <a:latin typeface="+mn-lt"/>
                </a:defRPr>
              </a:lvl3pPr>
              <a:lvl4pPr marL="476432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4pPr>
              <a:lvl5pPr marL="719391" indent="0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None/>
                <a:defRPr sz="1145">
                  <a:solidFill>
                    <a:schemeClr val="tx1"/>
                  </a:solidFill>
                  <a:latin typeface="+mn-lt"/>
                </a:defRPr>
              </a:lvl5pPr>
              <a:lvl6pPr marL="1495728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6pPr>
              <a:lvl7pPr marL="2042391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7pPr>
              <a:lvl8pPr marL="258905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8pPr>
              <a:lvl9pPr marL="3135713" indent="-229675" algn="l" defTabSz="1218602" rtl="0" fontAlgn="base">
                <a:spcBef>
                  <a:spcPct val="0"/>
                </a:spcBef>
                <a:spcAft>
                  <a:spcPts val="359"/>
                </a:spcAft>
                <a:buFont typeface="Arial" pitchFamily="34" charset="0"/>
                <a:buChar char="‒"/>
                <a:defRPr sz="114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121860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59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ru-RU" b="1" kern="0" dirty="0">
                  <a:solidFill>
                    <a:srgbClr val="000000"/>
                  </a:solidFill>
                  <a:latin typeface="Arial"/>
                </a:rPr>
                <a:t>Предоставление займов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128" name="Прямая соединительная линия 127"/>
            <p:cNvCxnSpPr/>
            <p:nvPr/>
          </p:nvCxnSpPr>
          <p:spPr>
            <a:xfrm>
              <a:off x="4523686" y="2132856"/>
              <a:ext cx="4104456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grpSp>
          <p:nvGrpSpPr>
            <p:cNvPr id="130" name="Группа 129"/>
            <p:cNvGrpSpPr/>
            <p:nvPr/>
          </p:nvGrpSpPr>
          <p:grpSpPr>
            <a:xfrm>
              <a:off x="4523685" y="2238475"/>
              <a:ext cx="3240361" cy="839705"/>
              <a:chOff x="-238685" y="8731785"/>
              <a:chExt cx="1541283" cy="630883"/>
            </a:xfrm>
          </p:grpSpPr>
          <p:sp>
            <p:nvSpPr>
              <p:cNvPr id="146" name="Pentagon 35"/>
              <p:cNvSpPr/>
              <p:nvPr/>
            </p:nvSpPr>
            <p:spPr>
              <a:xfrm>
                <a:off x="-100336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1F4E7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7" name="Pentagon 37"/>
              <p:cNvSpPr/>
              <p:nvPr/>
            </p:nvSpPr>
            <p:spPr>
              <a:xfrm>
                <a:off x="-238685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E7F5FE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Общий объем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Предоставленных займов</a:t>
                </a:r>
              </a:p>
            </p:txBody>
          </p:sp>
        </p:grpSp>
        <p:grpSp>
          <p:nvGrpSpPr>
            <p:cNvPr id="131" name="Группа 130"/>
            <p:cNvGrpSpPr/>
            <p:nvPr/>
          </p:nvGrpSpPr>
          <p:grpSpPr>
            <a:xfrm>
              <a:off x="4523686" y="3383464"/>
              <a:ext cx="3237531" cy="839705"/>
              <a:chOff x="-238685" y="8731785"/>
              <a:chExt cx="1539937" cy="630883"/>
            </a:xfrm>
          </p:grpSpPr>
          <p:sp>
            <p:nvSpPr>
              <p:cNvPr id="144" name="Pentagon 35"/>
              <p:cNvSpPr/>
              <p:nvPr/>
            </p:nvSpPr>
            <p:spPr>
              <a:xfrm>
                <a:off x="-101682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1F4E7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5" name="Pentagon 37"/>
              <p:cNvSpPr/>
              <p:nvPr/>
            </p:nvSpPr>
            <p:spPr>
              <a:xfrm>
                <a:off x="-238685" y="8731785"/>
                <a:ext cx="1402934" cy="630883"/>
              </a:xfrm>
              <a:prstGeom prst="homePlate">
                <a:avLst>
                  <a:gd name="adj" fmla="val 22714"/>
                </a:avLst>
              </a:prstGeom>
              <a:solidFill>
                <a:srgbClr val="E7F5FE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67500" tIns="35100" rIns="67500" bIns="351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Arial" pitchFamily="34" charset="0"/>
                  </a:rPr>
                  <a:t>Количество выданных займов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36917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5830</TotalTime>
  <Words>562</Words>
  <Application>Microsoft Office PowerPoint</Application>
  <PresentationFormat>Экран (4:3)</PresentationFormat>
  <Paragraphs>97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SimSun</vt:lpstr>
      <vt:lpstr>Arial</vt:lpstr>
      <vt:lpstr>Arial Narrow</vt:lpstr>
      <vt:lpstr>Calibri</vt:lpstr>
      <vt:lpstr>Candara</vt:lpstr>
      <vt:lpstr>Constantia</vt:lpstr>
      <vt:lpstr>Times New Roman</vt:lpstr>
      <vt:lpstr>Wingdings 2</vt:lpstr>
      <vt:lpstr>Поток</vt:lpstr>
      <vt:lpstr>Государственная финансовая поддержка малого и среднего бизнеса.  Доступные инструменты развития.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Ян Салюков</cp:lastModifiedBy>
  <cp:revision>483</cp:revision>
  <cp:lastPrinted>2016-02-08T12:55:50Z</cp:lastPrinted>
  <dcterms:created xsi:type="dcterms:W3CDTF">2010-09-17T12:05:37Z</dcterms:created>
  <dcterms:modified xsi:type="dcterms:W3CDTF">2018-04-24T13:47:23Z</dcterms:modified>
</cp:coreProperties>
</file>