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25"/>
  </p:notesMasterIdLst>
  <p:handoutMasterIdLst>
    <p:handoutMasterId r:id="rId26"/>
  </p:handoutMasterIdLst>
  <p:sldIdLst>
    <p:sldId id="562" r:id="rId2"/>
    <p:sldId id="657" r:id="rId3"/>
    <p:sldId id="658" r:id="rId4"/>
    <p:sldId id="660" r:id="rId5"/>
    <p:sldId id="661" r:id="rId6"/>
    <p:sldId id="662" r:id="rId7"/>
    <p:sldId id="663" r:id="rId8"/>
    <p:sldId id="659" r:id="rId9"/>
    <p:sldId id="614" r:id="rId10"/>
    <p:sldId id="627" r:id="rId11"/>
    <p:sldId id="645" r:id="rId12"/>
    <p:sldId id="643" r:id="rId13"/>
    <p:sldId id="648" r:id="rId14"/>
    <p:sldId id="649" r:id="rId15"/>
    <p:sldId id="650" r:id="rId16"/>
    <p:sldId id="651" r:id="rId17"/>
    <p:sldId id="653" r:id="rId18"/>
    <p:sldId id="652" r:id="rId19"/>
    <p:sldId id="654" r:id="rId20"/>
    <p:sldId id="655" r:id="rId21"/>
    <p:sldId id="656" r:id="rId22"/>
    <p:sldId id="646" r:id="rId23"/>
    <p:sldId id="506" r:id="rId24"/>
  </p:sldIdLst>
  <p:sldSz cx="9144000" cy="6858000" type="screen4x3"/>
  <p:notesSz cx="6805613" cy="99393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663300"/>
    <a:srgbClr val="A5644E"/>
    <a:srgbClr val="7D4711"/>
    <a:srgbClr val="CC6600"/>
    <a:srgbClr val="F8E19F"/>
    <a:srgbClr val="F3CD60"/>
    <a:srgbClr val="F0A22E"/>
    <a:srgbClr val="B58B80"/>
    <a:srgbClr val="8A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86475" autoAdjust="0"/>
  </p:normalViewPr>
  <p:slideViewPr>
    <p:cSldViewPr snapToGrid="0">
      <p:cViewPr>
        <p:scale>
          <a:sx n="90" d="100"/>
          <a:sy n="90" d="100"/>
        </p:scale>
        <p:origin x="-12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90" y="-11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88;&#1072;&#1089;&#1095;&#1077;&#1090;&#1099;%20&#1076;&#1083;&#1103;%20&#1087;&#1091;&#1073;&#1083;&#1080;&#1095;&#1085;&#1099;&#1093;%20&#1089;&#1083;&#1091;&#1096;%202018%20&#1075;&#1086;&#1076;&#1072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88;&#1072;&#1089;&#1095;&#1077;&#1090;&#1099;%20&#1076;&#1083;&#1103;%20&#1087;&#1091;&#1073;&#1083;&#1080;&#1095;&#1085;&#1099;&#1093;%20&#1089;&#1083;&#1091;&#1096;%202018%20&#1075;&#1086;&#1076;&#1072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1\Documents\&#1088;&#1072;&#1089;&#1095;&#1077;&#1090;&#1099;%20&#1076;&#1083;&#1103;%20&#1087;&#1091;&#1073;&#1083;&#1080;&#1095;&#1085;&#1099;&#1093;%20&#1089;&#1083;&#1091;&#1096;%202018%20&#1075;&#1086;&#1076;&#1072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esktop\&#1050;&#1085;&#1080;&#1075;&#1072;1.xlsx" TargetMode="External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esktop\&#1050;&#1085;&#1080;&#1075;&#1072;1.xlsx" TargetMode="External"/><Relationship Id="rId1" Type="http://schemas.openxmlformats.org/officeDocument/2006/relationships/themeOverride" Target="../theme/themeOverride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esktop\&#1050;&#1085;&#1080;&#1075;&#1072;1.xlsx" TargetMode="External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1\Documents\&#1088;&#1072;&#1089;&#1095;&#1077;&#1090;&#1099;%20&#1076;&#1083;&#1103;%20&#1087;&#1091;&#1073;&#1083;&#1080;&#1095;&#1085;&#1099;&#1093;%20&#1089;&#1083;&#1091;&#1096;%202018%20&#1075;&#1086;&#1076;&#1072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1\Documents\&#1088;&#1072;&#1089;&#1095;&#1077;&#1090;&#1099;%20&#1076;&#1083;&#1103;%20&#1087;&#1091;&#1073;&#1083;&#1080;&#1095;&#1085;&#1099;&#1093;%20&#1089;&#1083;&#1091;&#1096;%202018%20&#1075;&#1086;&#1076;&#107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88;&#1072;&#1089;&#1095;&#1077;&#1090;&#1099;%20&#1076;&#1083;&#1103;%20&#1087;&#1091;&#1073;&#1083;&#1080;&#1095;&#1085;&#1099;&#1093;%20&#1089;&#1083;&#1091;&#1096;%202018%20&#1075;&#1086;&#1076;&#1072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1\Documents\&#1088;&#1072;&#1089;&#1095;&#1077;&#1090;&#1099;%20&#1076;&#1083;&#1103;%20&#1087;&#1091;&#1073;&#1083;&#1080;&#1095;&#1085;&#1099;&#1093;%20&#1089;&#1083;&#1091;&#1096;%202018%20&#1075;&#1086;&#1076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28378814012"/>
          <c:y val="2.5195613185836612E-2"/>
          <c:w val="0.599343242371979"/>
          <c:h val="0.9496087736283399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346701608586557E-2"/>
          <c:y val="8.018716399783013E-2"/>
          <c:w val="0.94965950192294002"/>
          <c:h val="0.85736329044833437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Доходы от продажи </a:t>
                    </a:r>
                    <a:r>
                      <a:rPr lang="ru-RU" sz="1200" dirty="0" smtClean="0"/>
                      <a:t>имущества и земли</a:t>
                    </a:r>
                  </a:p>
                  <a:p>
                    <a:r>
                      <a:rPr lang="ru-RU" sz="1200" dirty="0" smtClean="0"/>
                      <a:t> 5356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40%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9.0376636355479378E-2"/>
                  <c:y val="7.804552115357649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Доходы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от использования муниципального имущества </a:t>
                    </a:r>
                    <a:r>
                      <a:rPr lang="ru-RU" sz="1200" dirty="0" smtClean="0"/>
                      <a:t>6299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47%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Прочие неналоговые доходы 1842 </a:t>
                    </a:r>
                    <a:endParaRPr lang="ru-RU" sz="1200" smtClean="0"/>
                  </a:p>
                  <a:p>
                    <a:r>
                      <a:rPr lang="ru-RU" sz="1200" smtClean="0"/>
                      <a:t>13</a:t>
                    </a:r>
                    <a:r>
                      <a:rPr lang="ru-RU" sz="120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Лист1!$A$96:$A$98</c:f>
              <c:strCache>
                <c:ptCount val="3"/>
                <c:pt idx="0">
                  <c:v>Доходы от продажи имущества</c:v>
                </c:pt>
                <c:pt idx="1">
                  <c:v>Доходы от использования муниципального имущества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Лист1!$B$96:$B$98</c:f>
              <c:numCache>
                <c:formatCode>General</c:formatCode>
                <c:ptCount val="3"/>
                <c:pt idx="0">
                  <c:v>5356</c:v>
                </c:pt>
                <c:pt idx="1">
                  <c:v>6299</c:v>
                </c:pt>
                <c:pt idx="2">
                  <c:v>1842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2851950627181E-2"/>
          <c:y val="0.10090090390199749"/>
          <c:w val="0.90633230294672951"/>
          <c:h val="0.6571260600673999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85728"/>
        <c:axId val="126987264"/>
      </c:barChart>
      <c:catAx>
        <c:axId val="12698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987264"/>
        <c:crosses val="autoZero"/>
        <c:auto val="1"/>
        <c:lblAlgn val="ctr"/>
        <c:lblOffset val="100"/>
        <c:noMultiLvlLbl val="0"/>
      </c:catAx>
      <c:valAx>
        <c:axId val="1269872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Млн. руб.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9579114818870353"/>
              <c:y val="6.6626209372293332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26985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5335269765347716E-2"/>
          <c:y val="0.84893404844418119"/>
          <c:w val="0.9402385495915957"/>
          <c:h val="7.3098507568060356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Лист1!$A$113</c:f>
              <c:strCache>
                <c:ptCount val="1"/>
                <c:pt idx="0">
                  <c:v>2017год</c:v>
                </c:pt>
              </c:strCache>
            </c:strRef>
          </c:tx>
          <c:spPr>
            <a:solidFill>
              <a:srgbClr val="FF0048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Лист1!$B$112:$F$112</c:f>
              <c:strCache>
                <c:ptCount val="5"/>
                <c:pt idx="0">
                  <c:v> Безвозмездные поступления от спонсоров</c:v>
                </c:pt>
                <c:pt idx="1">
                  <c:v>Иные межбюджетные трансферты</c:v>
                </c:pt>
                <c:pt idx="2">
                  <c:v>Субвенции</c:v>
                </c:pt>
                <c:pt idx="3">
                  <c:v>Целевые субсидии</c:v>
                </c:pt>
                <c:pt idx="4">
                  <c:v>Дотации</c:v>
                </c:pt>
              </c:strCache>
            </c:strRef>
          </c:cat>
          <c:val>
            <c:numRef>
              <c:f>Лист1!$B$113:$F$113</c:f>
              <c:numCache>
                <c:formatCode>General</c:formatCode>
                <c:ptCount val="5"/>
                <c:pt idx="1">
                  <c:v>3757</c:v>
                </c:pt>
                <c:pt idx="2">
                  <c:v>91628</c:v>
                </c:pt>
                <c:pt idx="3">
                  <c:v>47747</c:v>
                </c:pt>
                <c:pt idx="4">
                  <c:v>8948</c:v>
                </c:pt>
              </c:numCache>
            </c:numRef>
          </c:val>
        </c:ser>
        <c:ser>
          <c:idx val="1"/>
          <c:order val="1"/>
          <c:tx>
            <c:strRef>
              <c:f>Лист1!$A$114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64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Лист1!$B$112:$F$112</c:f>
              <c:strCache>
                <c:ptCount val="5"/>
                <c:pt idx="0">
                  <c:v> Безвозмездные поступления от спонсоров</c:v>
                </c:pt>
                <c:pt idx="1">
                  <c:v>Иные межбюджетные трансферты</c:v>
                </c:pt>
                <c:pt idx="2">
                  <c:v>Субвенции</c:v>
                </c:pt>
                <c:pt idx="3">
                  <c:v>Целевые субсидии</c:v>
                </c:pt>
                <c:pt idx="4">
                  <c:v>Дотации</c:v>
                </c:pt>
              </c:strCache>
            </c:strRef>
          </c:cat>
          <c:val>
            <c:numRef>
              <c:f>Лист1!$B$114:$F$114</c:f>
              <c:numCache>
                <c:formatCode>General</c:formatCode>
                <c:ptCount val="5"/>
                <c:pt idx="0">
                  <c:v>337</c:v>
                </c:pt>
                <c:pt idx="1">
                  <c:v>19636</c:v>
                </c:pt>
                <c:pt idx="2">
                  <c:v>102809</c:v>
                </c:pt>
                <c:pt idx="3">
                  <c:v>39924</c:v>
                </c:pt>
                <c:pt idx="4">
                  <c:v>5388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93152"/>
        <c:axId val="132594688"/>
      </c:barChart>
      <c:catAx>
        <c:axId val="132593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594688"/>
        <c:crosses val="autoZero"/>
        <c:auto val="1"/>
        <c:lblAlgn val="ctr"/>
        <c:lblOffset val="100"/>
        <c:noMultiLvlLbl val="0"/>
      </c:catAx>
      <c:valAx>
        <c:axId val="132594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593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10481848904389E-2"/>
          <c:y val="1.4950330620533497E-2"/>
          <c:w val="0.90586932171857892"/>
          <c:h val="0.82993674516754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Лист1!$A$40</c:f>
              <c:strCache>
                <c:ptCount val="1"/>
                <c:pt idx="0">
                  <c:v>Доходы бюджета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Лист1!$B$39:$D$39</c:f>
              <c:strCache>
                <c:ptCount val="3"/>
                <c:pt idx="0">
                  <c:v>2016 год (без учета единовременных поступлений по НДФЛ)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Лист1!$B$40:$D$40</c:f>
              <c:numCache>
                <c:formatCode>General</c:formatCode>
                <c:ptCount val="3"/>
                <c:pt idx="0">
                  <c:v>249283</c:v>
                </c:pt>
                <c:pt idx="1">
                  <c:v>287641</c:v>
                </c:pt>
                <c:pt idx="2">
                  <c:v>291946</c:v>
                </c:pt>
              </c:numCache>
            </c:numRef>
          </c:val>
        </c:ser>
        <c:ser>
          <c:idx val="1"/>
          <c:order val="1"/>
          <c:tx>
            <c:strRef>
              <c:f>Лист1!$A$41</c:f>
              <c:strCache>
                <c:ptCount val="1"/>
                <c:pt idx="0">
                  <c:v>Доходы на 1 жителя , руб.</c:v>
                </c:pt>
              </c:strCache>
            </c:strRef>
          </c:tx>
          <c:invertIfNegative val="0"/>
          <c:cat>
            <c:strRef>
              <c:f>Лист1!$B$39:$D$39</c:f>
              <c:strCache>
                <c:ptCount val="3"/>
                <c:pt idx="0">
                  <c:v>2016 год (без учета единовременных поступлений по НДФЛ)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Лист1!$B$41:$D$41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69"/>
        <c:axId val="132627456"/>
        <c:axId val="132645632"/>
      </c:barChart>
      <c:catAx>
        <c:axId val="13262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2645632"/>
        <c:crosses val="autoZero"/>
        <c:auto val="1"/>
        <c:lblAlgn val="ctr"/>
        <c:lblOffset val="100"/>
        <c:noMultiLvlLbl val="0"/>
      </c:catAx>
      <c:valAx>
        <c:axId val="13264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274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22095294449038938"/>
          <c:y val="0.95277949934291295"/>
          <c:w val="0.76065893699471887"/>
          <c:h val="4.358203352649376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17177914110429"/>
          <c:y val="0.36822429906542054"/>
          <c:w val="0.57668711656441718"/>
          <c:h val="0.4186915887850467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907833746026562E-2"/>
          <c:y val="6.4329842264862505E-2"/>
          <c:w val="0.93060023163002092"/>
          <c:h val="0.89141897337530462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explosion val="15"/>
            <c:spPr>
              <a:gradFill flip="none" rotWithShape="1">
                <a:gsLst>
                  <a:gs pos="2000">
                    <a:srgbClr val="CCFFCC"/>
                  </a:gs>
                  <a:gs pos="96000">
                    <a:srgbClr val="99FF66"/>
                  </a:gs>
                  <a:gs pos="57000">
                    <a:srgbClr val="66FF99"/>
                  </a:gs>
                  <a:gs pos="81000">
                    <a:srgbClr val="92D050"/>
                  </a:gs>
                  <a:gs pos="16000">
                    <a:srgbClr val="00CC99"/>
                  </a:gs>
                </a:gsLst>
                <a:lin ang="2700000" scaled="1"/>
                <a:tileRect/>
              </a:gra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explosion val="11"/>
            <c:spPr>
              <a:gradFill flip="none" rotWithShape="1">
                <a:gsLst>
                  <a:gs pos="0">
                    <a:srgbClr val="FFFF00"/>
                  </a:gs>
                  <a:gs pos="63000">
                    <a:srgbClr val="FF7A00"/>
                  </a:gs>
                  <a:gs pos="87000">
                    <a:srgbClr val="CC3300"/>
                  </a:gs>
                  <a:gs pos="0">
                    <a:srgbClr val="FF0300"/>
                  </a:gs>
                  <a:gs pos="97000">
                    <a:srgbClr val="FFCC00"/>
                  </a:gs>
                  <a:gs pos="32000">
                    <a:srgbClr val="CC0099"/>
                  </a:gs>
                </a:gsLst>
                <a:lin ang="2700000" scaled="1"/>
                <a:tileRect/>
              </a:gradFill>
            </c:spPr>
          </c:dPt>
          <c:dLbls>
            <c:dLbl>
              <c:idx val="0"/>
              <c:layout>
                <c:manualLayout>
                  <c:x val="-1.9420858574373407E-6"/>
                  <c:y val="-0.14990026246719163"/>
                </c:manualLayout>
              </c:layout>
              <c:tx>
                <c:rich>
                  <a:bodyPr/>
                  <a:lstStyle/>
                  <a:p>
                    <a:pPr>
                      <a:defRPr sz="1400" i="1"/>
                    </a:pPr>
                    <a:r>
                      <a:rPr lang="ru-RU" sz="1400" i="1" dirty="0" smtClean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</a:rPr>
                      <a:t>Средства областного бюджета 39,3%  134411 тыс. руб</a:t>
                    </a:r>
                    <a:r>
                      <a:rPr lang="ru-RU" sz="1400" i="1" dirty="0" smtClean="0">
                        <a:ln>
                          <a:solidFill>
                            <a:schemeClr val="accent3">
                              <a:lumMod val="85000"/>
                            </a:schemeClr>
                          </a:solidFill>
                        </a:ln>
                        <a:solidFill>
                          <a:srgbClr val="0000FF"/>
                        </a:solidFill>
                      </a:rPr>
                      <a:t>.</a:t>
                    </a:r>
                    <a:endParaRPr lang="en-US" sz="1400" i="1" dirty="0">
                      <a:ln>
                        <a:solidFill>
                          <a:schemeClr val="accent3">
                            <a:lumMod val="85000"/>
                          </a:schemeClr>
                        </a:solidFill>
                      </a:ln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 w="12728" cmpd="dbl"/>
                <a:scene3d>
                  <a:camera prst="orthographicFront"/>
                  <a:lightRig rig="threePt" dir="t"/>
                </a:scene3d>
                <a:sp3d prstMaterial="flat">
                  <a:bevelT w="38100"/>
                </a:sp3d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669228506393176"/>
                  <c:y val="6.1418953698748821E-2"/>
                </c:manualLayout>
              </c:layout>
              <c:tx>
                <c:rich>
                  <a:bodyPr/>
                  <a:lstStyle/>
                  <a:p>
                    <a:pPr>
                      <a:defRPr i="1"/>
                    </a:pPr>
                    <a:r>
                      <a:rPr lang="ru-RU" sz="1400" i="1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6600"/>
                        </a:solidFill>
                      </a:rPr>
                      <a:t>Федеральные средства 2,1%  7303  тыс. руб</a:t>
                    </a:r>
                    <a:r>
                      <a:rPr lang="ru-RU" sz="1400" i="1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rPr>
                      <a:t>.</a:t>
                    </a:r>
                    <a:endParaRPr lang="en-US" sz="1400" i="1" dirty="0"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a:endParaRPr>
                  </a:p>
                </c:rich>
              </c:tx>
              <c:spPr>
                <a:noFill/>
                <a:ln w="12728" cmpd="dbl"/>
                <a:scene3d>
                  <a:camera prst="orthographicFront"/>
                  <a:lightRig rig="threePt" dir="t"/>
                </a:scene3d>
                <a:sp3d prstMaterial="flat">
                  <a:bevelT w="38100"/>
                </a:sp3d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60738163986302E-2"/>
                  <c:y val="0.27714986112172879"/>
                </c:manualLayout>
              </c:layout>
              <c:tx>
                <c:rich>
                  <a:bodyPr/>
                  <a:lstStyle/>
                  <a:p>
                    <a:pPr>
                      <a:defRPr sz="1400" b="0" i="1"/>
                    </a:pPr>
                    <a:r>
                      <a:rPr lang="ru-RU" sz="1400" b="0" i="1" dirty="0" smtClean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rPr>
                      <a:t>Средства районного бюджета 58,6%  200583  тыс. руб</a:t>
                    </a:r>
                    <a:r>
                      <a:rPr lang="ru-RU" sz="1400" b="0" i="1" dirty="0" smtClean="0"/>
                      <a:t>.</a:t>
                    </a:r>
                    <a:endParaRPr lang="en-US" sz="1400" b="0" i="1" dirty="0"/>
                  </a:p>
                </c:rich>
              </c:tx>
              <c:spPr>
                <a:noFill/>
                <a:ln w="12728" cmpd="dbl"/>
                <a:scene3d>
                  <a:camera prst="orthographicFront"/>
                  <a:lightRig rig="threePt" dir="t"/>
                </a:scene3d>
                <a:sp3d prstMaterial="flat">
                  <a:bevelT w="38100"/>
                </a:sp3d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2728" cmpd="dbl"/>
              <a:scene3d>
                <a:camera prst="orthographicFront"/>
                <a:lightRig rig="threePt" dir="t"/>
              </a:scene3d>
              <a:sp3d prstMaterial="flat">
                <a:bevelT w="38100"/>
              </a:sp3d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Средства областного бюджета</c:v>
                </c:pt>
                <c:pt idx="1">
                  <c:v>Федеральные средства</c:v>
                </c:pt>
                <c:pt idx="2">
                  <c:v>Средства районного бюджета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134611</c:v>
                </c:pt>
                <c:pt idx="1">
                  <c:v>4622</c:v>
                </c:pt>
                <c:pt idx="2">
                  <c:v>214959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8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Лист1!$B$2:$E$2</c:f>
              <c:numCache>
                <c:formatCode>General</c:formatCode>
                <c:ptCount val="4"/>
                <c:pt idx="0">
                  <c:v>63.7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Лист1!$B$3:$E$3</c:f>
              <c:numCache>
                <c:formatCode>General</c:formatCode>
                <c:ptCount val="4"/>
                <c:pt idx="0">
                  <c:v>22.6</c:v>
                </c:pt>
              </c:numCache>
            </c:numRef>
          </c:val>
        </c:ser>
        <c:ser>
          <c:idx val="2"/>
          <c:order val="2"/>
          <c:spPr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Лист1!$B$4:$E$4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3"/>
          <c:order val="3"/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01600" prst="riblet"/>
              <a:bevelB prst="angle"/>
            </a:sp3d>
          </c:spPr>
          <c:invertIfNegative val="0"/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Лист1!$B$5:$E$5</c:f>
              <c:numCache>
                <c:formatCode>General</c:formatCode>
                <c:ptCount val="4"/>
                <c:pt idx="0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98764416"/>
        <c:axId val="198765952"/>
        <c:axId val="0"/>
      </c:bar3DChart>
      <c:catAx>
        <c:axId val="198764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98765952"/>
        <c:crosses val="autoZero"/>
        <c:auto val="1"/>
        <c:lblAlgn val="ctr"/>
        <c:lblOffset val="100"/>
        <c:noMultiLvlLbl val="0"/>
      </c:catAx>
      <c:valAx>
        <c:axId val="1987659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8764416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88542675481076E-2"/>
          <c:y val="7.0391255486850018E-2"/>
          <c:w val="0.91085126185283183"/>
          <c:h val="0.69318535118718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1614843558097754E-4"/>
                  <c:y val="0.219584750875876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046435762501826E-3"/>
                  <c:y val="6.9195914690110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22222327651033E-3"/>
                  <c:y val="5.7925168136486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25921968788688E-3"/>
                  <c:y val="5.779950702474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199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школ</c:v>
                </c:pt>
                <c:pt idx="1">
                  <c:v>педагогические работники дошкольных учреждений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15478</c:v>
                </c:pt>
                <c:pt idx="1">
                  <c:v>10573</c:v>
                </c:pt>
                <c:pt idx="2">
                  <c:v>11373</c:v>
                </c:pt>
                <c:pt idx="3">
                  <c:v>7194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8938643822662293E-4"/>
                  <c:y val="0.336935877220112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941593303260503E-3"/>
                  <c:y val="6.11288550143196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887549507252209E-3"/>
                  <c:y val="6.8504298952964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71368250454828E-3"/>
                  <c:y val="6.5785030864671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199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школ</c:v>
                </c:pt>
                <c:pt idx="1">
                  <c:v>педагогические работники дошкольных учреждений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22117</c:v>
                </c:pt>
                <c:pt idx="1">
                  <c:v>23893</c:v>
                </c:pt>
                <c:pt idx="2">
                  <c:v>22073</c:v>
                </c:pt>
                <c:pt idx="3">
                  <c:v>21539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791168"/>
        <c:axId val="198792704"/>
      </c:barChart>
      <c:catAx>
        <c:axId val="19879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99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792704"/>
        <c:crosses val="autoZero"/>
        <c:auto val="1"/>
        <c:lblAlgn val="ctr"/>
        <c:lblOffset val="100"/>
        <c:noMultiLvlLbl val="0"/>
      </c:catAx>
      <c:valAx>
        <c:axId val="1987927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5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руб.</a:t>
                </a:r>
              </a:p>
            </c:rich>
          </c:tx>
          <c:layout>
            <c:manualLayout>
              <c:xMode val="edge"/>
              <c:yMode val="edge"/>
              <c:x val="0.89579121520066407"/>
              <c:y val="6.6628343783003356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8791168"/>
        <c:crosses val="autoZero"/>
        <c:crossBetween val="between"/>
      </c:valAx>
      <c:spPr>
        <a:noFill/>
        <a:ln w="2540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99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99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5335262579357067E-2"/>
          <c:y val="0.84893404453475574"/>
          <c:w val="0.94023857594723736"/>
          <c:h val="7.3098494267163971E-2"/>
        </c:manualLayout>
      </c:layout>
      <c:overlay val="0"/>
      <c:txPr>
        <a:bodyPr/>
        <a:lstStyle/>
        <a:p>
          <a:pPr>
            <a:defRPr sz="13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99" baseline="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15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39614444746128E-4"/>
          <c:y val="3.787878787878788E-2"/>
          <c:w val="0.99977260796945799"/>
          <c:h val="0.95571607896838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41"/>
            <c:spPr>
              <a:solidFill>
                <a:srgbClr val="C00000"/>
              </a:solidFill>
              <a:ln w="50738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5"/>
            <c:spPr>
              <a:solidFill>
                <a:srgbClr val="0070C0"/>
              </a:solidFill>
              <a:ln w="50738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48"/>
            <c:spPr>
              <a:solidFill>
                <a:srgbClr val="CCFF33"/>
              </a:solidFill>
              <a:ln w="50738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40"/>
            <c:spPr>
              <a:solidFill>
                <a:srgbClr val="339933"/>
              </a:solidFill>
              <a:ln w="50738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899" b="1" dirty="0"/>
                      <a:t>Дошкольное </a:t>
                    </a:r>
                    <a:r>
                      <a:rPr lang="ru-RU" sz="899" b="1" dirty="0" smtClean="0"/>
                      <a:t>образование 17,7%</a:t>
                    </a:r>
                    <a:endParaRPr lang="ru-RU" sz="9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27785319938458E-2"/>
                  <c:y val="-0.41189393939393937"/>
                </c:manualLayout>
              </c:layout>
              <c:tx>
                <c:rich>
                  <a:bodyPr/>
                  <a:lstStyle/>
                  <a:p>
                    <a:r>
                      <a:rPr lang="ru-RU" sz="899" b="1" dirty="0"/>
                      <a:t>Дополнительное </a:t>
                    </a:r>
                    <a:r>
                      <a:rPr lang="ru-RU" sz="899" b="1" dirty="0" smtClean="0"/>
                      <a:t>образование 0,4%</a:t>
                    </a:r>
                    <a:endParaRPr lang="ru-RU" sz="9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7971173861887952"/>
                  <c:y val="1.893939393939394E-3"/>
                </c:manualLayout>
              </c:layout>
              <c:tx>
                <c:rich>
                  <a:bodyPr/>
                  <a:lstStyle/>
                  <a:p>
                    <a:r>
                      <a:rPr lang="ru-RU" sz="899" b="1" dirty="0" smtClean="0"/>
                      <a:t>Общее образование 74,9%</a:t>
                    </a:r>
                    <a:endParaRPr lang="ru-RU" sz="9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255068331975745E-2"/>
                  <c:y val="0.125251133381054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99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99" b="1" baseline="0" dirty="0" smtClean="0"/>
                      <a:t>Прочие 7,0%</a:t>
                    </a:r>
                    <a:endParaRPr lang="ru-RU" sz="900" baseline="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1"/>
            <c:showBubbleSize val="0"/>
            <c:showLeaderLines val="1"/>
            <c:leaderLines>
              <c:spPr>
                <a:ln w="9513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Дошкольное образование</c:v>
                </c:pt>
                <c:pt idx="1">
                  <c:v>Дополнительное образование</c:v>
                </c:pt>
                <c:pt idx="2">
                  <c:v>Общее образование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0.17699999999999999</c:v>
                </c:pt>
                <c:pt idx="1">
                  <c:v>4.0000000000000001E-3</c:v>
                </c:pt>
                <c:pt idx="2">
                  <c:v>0.749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13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252593127153517E-3"/>
          <c:y val="0"/>
          <c:w val="0.88042613613807585"/>
          <c:h val="1"/>
        </c:manualLayout>
      </c:layout>
      <c:pie3DChart>
        <c:varyColors val="1"/>
        <c:ser>
          <c:idx val="2"/>
          <c:order val="0"/>
          <c:tx>
            <c:strRef>
              <c:f>'[Диаграмма в Microsoft PowerPoint]Лист1'!$B$1</c:f>
              <c:strCache>
                <c:ptCount val="1"/>
                <c:pt idx="0">
                  <c:v>Факт</c:v>
                </c:pt>
              </c:strCache>
            </c:strRef>
          </c:tx>
          <c:explosion val="45"/>
          <c:dPt>
            <c:idx val="0"/>
            <c:bubble3D val="0"/>
            <c:explosion val="8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CFF33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42485676831025554"/>
                  <c:y val="-2.5235513889490945E-3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 smtClean="0"/>
                      <a:t>Подпрограмма 1 83%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39737757094418646"/>
                  <c:y val="7.4347526064396253E-3"/>
                </c:manualLayout>
              </c:layout>
              <c:tx>
                <c:rich>
                  <a:bodyPr rot="0" vert="horz" anchor="ctr" anchorCtr="0"/>
                  <a:lstStyle/>
                  <a:p>
                    <a:pPr>
                      <a:defRPr sz="105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050" b="1" dirty="0"/>
                      <a:t>Подпрограмма </a:t>
                    </a:r>
                    <a:r>
                      <a:rPr lang="ru-RU" sz="1050" b="1" dirty="0" smtClean="0"/>
                      <a:t>8%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20098615761397753"/>
                  <c:y val="0.10867731463202895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/>
                      <a:t>Обеспечивающая подпрограмма </a:t>
                    </a:r>
                    <a:r>
                      <a:rPr lang="ru-RU" sz="1050" b="1" dirty="0" smtClean="0"/>
                      <a:t>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'[Диаграмма в Microsoft PowerPoint]Лист1'!$A$2:$A$4</c:f>
              <c:strCache>
                <c:ptCount val="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'[Диаграмма в Microsoft PowerPoint]Лист1'!$B$2:$B$4</c:f>
              <c:numCache>
                <c:formatCode>0.00%</c:formatCode>
                <c:ptCount val="3"/>
                <c:pt idx="0">
                  <c:v>0.83</c:v>
                </c:pt>
                <c:pt idx="1">
                  <c:v>0.08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66126078176612"/>
          <c:y val="0.11342592592592593"/>
          <c:w val="0.51954937044400262"/>
          <c:h val="0.886574074074074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30864315843613993"/>
                  <c:y val="-0.1218835640110100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+mn-lt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+mn-lt"/>
                        <a:cs typeface="Times New Roman" pitchFamily="18" charset="0"/>
                      </a:rPr>
                      <a:t>Безвозмездные поступления </a:t>
                    </a:r>
                    <a:r>
                      <a:rPr lang="ru-RU" sz="1200" dirty="0" smtClean="0">
                        <a:latin typeface="+mn-lt"/>
                        <a:cs typeface="Times New Roman" pitchFamily="18" charset="0"/>
                      </a:rPr>
                      <a:t>167532 тыс. руб.</a:t>
                    </a:r>
                  </a:p>
                  <a:p>
                    <a:pPr>
                      <a:defRPr sz="1200" b="1">
                        <a:latin typeface="+mn-lt"/>
                        <a:cs typeface="Times New Roman" pitchFamily="18" charset="0"/>
                      </a:defRPr>
                    </a:pPr>
                    <a:r>
                      <a:rPr lang="ru-RU" sz="1200" dirty="0" smtClean="0">
                        <a:latin typeface="+mn-lt"/>
                        <a:cs typeface="Times New Roman" pitchFamily="18" charset="0"/>
                      </a:rPr>
                      <a:t> </a:t>
                    </a:r>
                    <a:r>
                      <a:rPr lang="ru-RU" sz="1200" dirty="0">
                        <a:latin typeface="+mn-lt"/>
                        <a:cs typeface="Times New Roman" pitchFamily="18" charset="0"/>
                      </a:rPr>
                      <a:t>57%</a:t>
                    </a:r>
                    <a:endParaRPr lang="ru-RU" sz="1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19928787200451445"/>
                  <c:y val="-5.516663121546638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+mn-lt"/>
                        <a:cs typeface="Times New Roman" pitchFamily="18" charset="0"/>
                      </a:rPr>
                      <a:t>Налоговые доходы </a:t>
                    </a:r>
                    <a:r>
                      <a:rPr lang="ru-RU" sz="1200" b="1" dirty="0" smtClean="0">
                        <a:latin typeface="+mn-lt"/>
                        <a:cs typeface="Times New Roman" pitchFamily="18" charset="0"/>
                      </a:rPr>
                      <a:t>110917 тыс. руб.</a:t>
                    </a:r>
                  </a:p>
                  <a:p>
                    <a:r>
                      <a:rPr lang="ru-RU" sz="1200" b="1" dirty="0" smtClean="0">
                        <a:latin typeface="+mn-lt"/>
                        <a:cs typeface="Times New Roman" pitchFamily="18" charset="0"/>
                      </a:rPr>
                      <a:t> </a:t>
                    </a:r>
                    <a:r>
                      <a:rPr lang="ru-RU" sz="1200" b="1" dirty="0">
                        <a:latin typeface="+mn-lt"/>
                        <a:cs typeface="Times New Roman" pitchFamily="18" charset="0"/>
                      </a:rPr>
                      <a:t>38%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426647711136142"/>
                  <c:y val="-0.1492419843277868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+mn-lt"/>
                        <a:cs typeface="Times New Roman" pitchFamily="18" charset="0"/>
                      </a:defRPr>
                    </a:pPr>
                    <a:r>
                      <a:rPr lang="ru-RU" sz="1200" dirty="0" smtClean="0">
                        <a:latin typeface="+mn-lt"/>
                        <a:cs typeface="Times New Roman" pitchFamily="18" charset="0"/>
                      </a:rPr>
                      <a:t>Неналоговые доходы</a:t>
                    </a:r>
                  </a:p>
                  <a:p>
                    <a:pPr>
                      <a:defRPr sz="1200" b="1">
                        <a:latin typeface="+mn-lt"/>
                        <a:cs typeface="Times New Roman" pitchFamily="18" charset="0"/>
                      </a:defRPr>
                    </a:pPr>
                    <a:r>
                      <a:rPr lang="ru-RU" sz="1200" dirty="0" smtClean="0">
                        <a:latin typeface="+mn-lt"/>
                        <a:cs typeface="Times New Roman" pitchFamily="18" charset="0"/>
                      </a:rPr>
                      <a:t> 13497 тыс. руб.</a:t>
                    </a:r>
                  </a:p>
                  <a:p>
                    <a:pPr>
                      <a:defRPr sz="1200" b="1">
                        <a:latin typeface="+mn-lt"/>
                        <a:cs typeface="Times New Roman" pitchFamily="18" charset="0"/>
                      </a:defRPr>
                    </a:pPr>
                    <a:r>
                      <a:rPr lang="ru-RU" sz="1200" dirty="0" smtClean="0">
                        <a:latin typeface="+mn-lt"/>
                        <a:cs typeface="Times New Roman" pitchFamily="18" charset="0"/>
                      </a:rPr>
                      <a:t> </a:t>
                    </a:r>
                    <a:r>
                      <a:rPr lang="ru-RU" sz="1200" dirty="0">
                        <a:latin typeface="+mn-lt"/>
                        <a:cs typeface="Times New Roman" pitchFamily="18" charset="0"/>
                      </a:rPr>
                      <a:t>5%</a:t>
                    </a:r>
                    <a:endParaRPr lang="ru-RU" sz="1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1"/>
            <c:showBubbleSize val="0"/>
            <c:separator> </c:separator>
            <c:showLeaderLines val="1"/>
          </c:dLbls>
          <c:cat>
            <c:strRef>
              <c:f>Лист1!$A$1:$A$3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167532</c:v>
                </c:pt>
                <c:pt idx="1">
                  <c:v>110917</c:v>
                </c:pt>
                <c:pt idx="2">
                  <c:v>13497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9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83247066183766E-2"/>
          <c:y val="0.18320613623548096"/>
          <c:w val="0.38888879113574487"/>
          <c:h val="0.6376589750009376"/>
        </c:manualLayout>
      </c:layout>
      <c:doughnut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CCFF33"/>
              </a:solidFill>
            </c:spPr>
          </c:dPt>
          <c:dLbls>
            <c:dLbl>
              <c:idx val="0"/>
              <c:layout>
                <c:manualLayout>
                  <c:x val="4.9658597144630664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380509000620731E-2"/>
                  <c:y val="-3.66412272470961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Лист1!$C$9:$C$11</c:f>
              <c:strCache>
                <c:ptCount val="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4</c:v>
                </c:pt>
              </c:strCache>
            </c:strRef>
          </c:cat>
          <c:val>
            <c:numRef>
              <c:f>Лист1!$D$9:$D$11</c:f>
              <c:numCache>
                <c:formatCode>General</c:formatCode>
                <c:ptCount val="3"/>
                <c:pt idx="0">
                  <c:v>8.9</c:v>
                </c:pt>
                <c:pt idx="1">
                  <c:v>89.7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706070959007"/>
          <c:y val="0.30158518989163746"/>
          <c:w val="0.28177793418280817"/>
          <c:h val="0.31947591825063304"/>
        </c:manualLayout>
      </c:layout>
      <c:overlay val="0"/>
      <c:spPr>
        <a:noFill/>
      </c:sp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622265966754157E-2"/>
          <c:y val="0.20718117054191657"/>
          <c:w val="0.49444444444444446"/>
          <c:h val="0.7570442522270785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</c:spPr>
          <c:explosion val="17"/>
          <c:dPt>
            <c:idx val="0"/>
            <c:bubble3D val="0"/>
            <c:explosion val="2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FFFF66"/>
              </a:solidFill>
            </c:spPr>
          </c:dPt>
          <c:dPt>
            <c:idx val="2"/>
            <c:bubble3D val="0"/>
            <c:explosion val="14"/>
            <c:spPr>
              <a:solidFill>
                <a:srgbClr val="0070C0"/>
              </a:solidFill>
            </c:spPr>
          </c:dPt>
          <c:dPt>
            <c:idx val="3"/>
            <c:bubble3D val="0"/>
            <c:explosion val="1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1.72767906628306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13 114</a:t>
                    </a:r>
                    <a:r>
                      <a:rPr lang="ru-RU"/>
                      <a:t> тыс. руб.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4.1666666666666664E-2"/>
                  <c:y val="6.756166180020876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23586 тыс.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8.3333333333333329E-2"/>
                  <c:y val="-6.24445972270734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381</a:t>
                    </a:r>
                    <a:r>
                      <a:rPr lang="ru-RU"/>
                      <a:t> тыс.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777777777777778E-2"/>
                  <c:y val="-6.67532459703953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1 213</a:t>
                    </a:r>
                    <a:r>
                      <a:rPr lang="ru-RU"/>
                      <a:t> тыс.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Лист1!$I$6:$I$9</c:f>
              <c:strCache>
                <c:ptCount val="4"/>
                <c:pt idx="0">
                  <c:v>Содержание</c:v>
                </c:pt>
                <c:pt idx="1">
                  <c:v>Ремонт</c:v>
                </c:pt>
                <c:pt idx="2">
                  <c:v>Организация перевозок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Лист1!$J$6:$J$9</c:f>
              <c:numCache>
                <c:formatCode>General</c:formatCode>
                <c:ptCount val="4"/>
                <c:pt idx="0">
                  <c:v>13114</c:v>
                </c:pt>
                <c:pt idx="1">
                  <c:v>23586</c:v>
                </c:pt>
                <c:pt idx="2">
                  <c:v>381</c:v>
                </c:pt>
                <c:pt idx="3">
                  <c:v>1213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"/>
        <c:holeSize val="44"/>
      </c:doughnutChart>
      <c:spPr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65257786526684169"/>
          <c:y val="0.33021944772540118"/>
          <c:w val="0.34742213473315836"/>
          <c:h val="0.61993103348964718"/>
        </c:manualLayout>
      </c:layout>
      <c:overlay val="0"/>
      <c:spPr>
        <a:noFill/>
        <a:ln>
          <a:noFill/>
        </a:ln>
      </c:spPr>
      <c:txPr>
        <a:bodyPr/>
        <a:lstStyle/>
        <a:p>
          <a:pPr rtl="0"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0" h="0"/>
    </a:sp3d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259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189553472202436E-2"/>
          <c:w val="0.81666141732283459"/>
          <c:h val="0.9276208930555952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16"/>
            <c:spPr>
              <a:solidFill>
                <a:srgbClr val="99FF33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7034856311750792E-2"/>
                  <c:y val="8.353906373454431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0,4</a:t>
                    </a: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882652088871058"/>
                  <c:y val="3.64861679226367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160469431766879"/>
                  <c:y val="-0.229510417773034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Лист1!$I$6:$I$8</c:f>
              <c:strCache>
                <c:ptCount val="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</c:strCache>
            </c:strRef>
          </c:cat>
          <c:val>
            <c:numRef>
              <c:f>Лист1!$J$6:$J$8</c:f>
              <c:numCache>
                <c:formatCode>General</c:formatCode>
                <c:ptCount val="3"/>
                <c:pt idx="0">
                  <c:v>0.4</c:v>
                </c:pt>
                <c:pt idx="1">
                  <c:v>13.5</c:v>
                </c:pt>
                <c:pt idx="2">
                  <c:v>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982797532474037"/>
          <c:y val="0.73820989941013881"/>
          <c:w val="0.2562866743567882"/>
          <c:h val="0.24079109275872163"/>
        </c:manualLayout>
      </c:layout>
      <c:overlay val="0"/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72834645669288E-2"/>
          <c:y val="0"/>
          <c:w val="0.88035564304461944"/>
          <c:h val="1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pattFill prst="solidDmnd">
                <a:fgClr>
                  <a:srgbClr val="00B050"/>
                </a:fgClr>
                <a:bgClr>
                  <a:srgbClr val="FFFF00"/>
                </a:bgClr>
              </a:pattFill>
            </c:spPr>
          </c:dPt>
          <c:dPt>
            <c:idx val="1"/>
            <c:bubble3D val="0"/>
            <c:spPr>
              <a:pattFill prst="solidDmnd">
                <a:fgClr>
                  <a:srgbClr val="CC9900"/>
                </a:fgClr>
                <a:bgClr>
                  <a:srgbClr val="FF0000"/>
                </a:bgClr>
              </a:pattFill>
            </c:spPr>
          </c:dPt>
          <c:dLbls>
            <c:dLbl>
              <c:idx val="0"/>
              <c:layout>
                <c:manualLayout>
                  <c:x val="3.7895888013998354E-2"/>
                  <c:y val="7.079671895743679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>
                        <a:latin typeface="Times New Roman" pitchFamily="18" charset="0"/>
                        <a:cs typeface="Times New Roman" pitchFamily="18" charset="0"/>
                      </a:rPr>
                      <a:t>15852</a:t>
                    </a:r>
                    <a:r>
                      <a:rPr lang="ru-RU" sz="1100" b="1" i="0">
                        <a:latin typeface="Times New Roman" pitchFamily="18" charset="0"/>
                        <a:cs typeface="Times New Roman" pitchFamily="18" charset="0"/>
                      </a:rPr>
                      <a:t> тыс.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00306211723533E-2"/>
                  <c:y val="-5.451415179798847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>
                        <a:latin typeface="Times New Roman" pitchFamily="18" charset="0"/>
                        <a:cs typeface="Times New Roman" pitchFamily="18" charset="0"/>
                      </a:rPr>
                      <a:t>7509</a:t>
                    </a:r>
                    <a:r>
                      <a:rPr lang="ru-RU" sz="1100" b="1" i="0">
                        <a:latin typeface="Times New Roman" pitchFamily="18" charset="0"/>
                        <a:cs typeface="Times New Roman" pitchFamily="18" charset="0"/>
                      </a:rPr>
                      <a:t> тыс.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Лист1!$I$6:$I$7</c:f>
              <c:strCache>
                <c:ptCount val="2"/>
                <c:pt idx="0">
                  <c:v>Межбюджетные трансферты</c:v>
                </c:pt>
                <c:pt idx="1">
                  <c:v>Содержание ФО</c:v>
                </c:pt>
              </c:strCache>
            </c:strRef>
          </c:cat>
          <c:val>
            <c:numRef>
              <c:f>Лист1!$J$6:$J$7</c:f>
              <c:numCache>
                <c:formatCode>General</c:formatCode>
                <c:ptCount val="2"/>
                <c:pt idx="0">
                  <c:v>15852</c:v>
                </c:pt>
                <c:pt idx="1">
                  <c:v>7509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1570866141732283E-2"/>
          <c:y val="0.62688628964929693"/>
          <c:w val="0.34656102362204727"/>
          <c:h val="0.31996790448503343"/>
        </c:manualLayout>
      </c:layout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965879265091861E-2"/>
          <c:y val="2.2259324992104073E-2"/>
          <c:w val="0.38239781273851581"/>
          <c:h val="0.95687142916084889"/>
        </c:manualLayout>
      </c:layout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9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7551215668373532E-3"/>
                  <c:y val="-4.82626530669857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8574739316771509E-2"/>
                  <c:y val="-0.141812514508727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9287369658385754E-2"/>
                  <c:y val="-1.8898547043989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7553385226265364E-2"/>
                  <c:y val="2.51980627253192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Лист1!$Q$4:$Q$6</c:f>
              <c:strCache>
                <c:ptCount val="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Лист1!$R$4:$R$6</c:f>
              <c:numCache>
                <c:formatCode>General</c:formatCode>
                <c:ptCount val="3"/>
                <c:pt idx="0">
                  <c:v>1377</c:v>
                </c:pt>
                <c:pt idx="1">
                  <c:v>14</c:v>
                </c:pt>
                <c:pt idx="2">
                  <c:v>2195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515716928235797"/>
          <c:y val="7.3974170993656829E-2"/>
          <c:w val="0.29565064390308671"/>
          <c:h val="0.8142545639247074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696738876248492E-2"/>
          <c:y val="0"/>
          <c:w val="0.59483874794889779"/>
          <c:h val="1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c:spPr>
          <c:explosion val="25"/>
          <c:dPt>
            <c:idx val="0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2"/>
            <c:bubble3D val="0"/>
            <c:spPr>
              <a:solidFill>
                <a:srgbClr val="99FF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Lbls>
            <c:dLbl>
              <c:idx val="0"/>
              <c:layout>
                <c:manualLayout>
                  <c:x val="-4.4529869291606932E-5"/>
                  <c:y val="-3.110121939850124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569303356648317E-2"/>
                  <c:y val="3.8798109513583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1016597075886614E-4"/>
                  <c:y val="-1.88985435796306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7553385226265364E-2"/>
                  <c:y val="2.51980627253192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Лист1!$Q$4:$Q$6</c:f>
              <c:strCache>
                <c:ptCount val="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Лист1!$R$4:$R$6</c:f>
              <c:numCache>
                <c:formatCode>General</c:formatCode>
                <c:ptCount val="3"/>
                <c:pt idx="0">
                  <c:v>1377</c:v>
                </c:pt>
                <c:pt idx="1">
                  <c:v>14</c:v>
                </c:pt>
                <c:pt idx="2">
                  <c:v>2195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B h="6350"/>
        </a:sp3d>
      </c:spPr>
    </c:plotArea>
    <c:legend>
      <c:legendPos val="r"/>
      <c:layout>
        <c:manualLayout>
          <c:xMode val="edge"/>
          <c:yMode val="edge"/>
          <c:x val="0.65275122947630448"/>
          <c:y val="4.8317037865293684E-2"/>
          <c:w val="0.32995414585419491"/>
          <c:h val="0.8348946211953766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574949157770287E-2"/>
          <c:y val="3.3933533510857775E-2"/>
          <c:w val="0.91797246583115177"/>
          <c:h val="0.9248990425033895"/>
        </c:manualLayout>
      </c:layout>
      <c:pie3DChart>
        <c:varyColors val="1"/>
        <c:ser>
          <c:idx val="0"/>
          <c:order val="0"/>
          <c:spPr>
            <a:ln>
              <a:solidFill>
                <a:srgbClr val="7030A0"/>
              </a:solidFill>
            </a:ln>
          </c:spPr>
          <c:explosion val="21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Школы </a:t>
                    </a:r>
                    <a:r>
                      <a:rPr lang="ru-RU" b="1" dirty="0" smtClean="0"/>
                      <a:t>212,0</a:t>
                    </a:r>
                    <a:r>
                      <a:rPr lang="ru-RU" b="1" baseline="0" dirty="0" smtClean="0"/>
                      <a:t> </a:t>
                    </a:r>
                    <a:r>
                      <a:rPr lang="ru-RU" b="1" baseline="0" dirty="0"/>
                      <a:t>тыс. руб.</a:t>
                    </a:r>
                    <a:endParaRPr lang="ru-RU" b="1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Детские сады </a:t>
                    </a:r>
                    <a:r>
                      <a:rPr lang="ru-RU" b="1"/>
                      <a:t>248,0</a:t>
                    </a:r>
                    <a:r>
                      <a:rPr lang="ru-RU" b="1" baseline="0"/>
                      <a:t> тыс. руб.</a:t>
                    </a:r>
                    <a:endParaRPr lang="ru-RU" b="1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1660430110808827"/>
                  <c:y val="-0.114218405482347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  <a:r>
                      <a:rPr lang="ru-RU" b="1" dirty="0" smtClean="0"/>
                      <a:t>60,0 </a:t>
                    </a:r>
                    <a:r>
                      <a:rPr lang="ru-RU" b="1" dirty="0"/>
                      <a:t>тыс. руб.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0.1827660133326931"/>
                  <c:y val="0.144848802876565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Благоустройство и ремонты в сельских </a:t>
                    </a:r>
                    <a:r>
                      <a:rPr lang="ru-RU" dirty="0" smtClean="0"/>
                      <a:t>поселениях </a:t>
                    </a:r>
                    <a:r>
                      <a:rPr lang="ru-RU" b="1" dirty="0" smtClean="0"/>
                      <a:t>160,0 </a:t>
                    </a:r>
                    <a:r>
                      <a:rPr lang="ru-RU" b="1" dirty="0"/>
                      <a:t>тыс. руб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#,##0.00" sourceLinked="0"/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Лист1!$D$2:$D$5</c:f>
              <c:strCache>
                <c:ptCount val="4"/>
                <c:pt idx="0">
                  <c:v>Школы</c:v>
                </c:pt>
                <c:pt idx="1">
                  <c:v>Детские сады</c:v>
                </c:pt>
                <c:pt idx="2">
                  <c:v>Культура</c:v>
                </c:pt>
                <c:pt idx="3">
                  <c:v>Благоустройство и ремонты в сельских поселениях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212</c:v>
                </c:pt>
                <c:pt idx="1">
                  <c:v>248</c:v>
                </c:pt>
                <c:pt idx="2">
                  <c:v>60</c:v>
                </c:pt>
                <c:pt idx="3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86573213255939"/>
          <c:y val="0.10677953906703405"/>
          <c:w val="0.54857928179922066"/>
          <c:h val="0.8065680301012789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7757162796053041"/>
                  <c:y val="0.1191316052402205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+mn-lt"/>
                      </a:rPr>
                      <a:t>Непрограммные </a:t>
                    </a:r>
                    <a:r>
                      <a:rPr lang="ru-RU" sz="1200" dirty="0">
                        <a:latin typeface="+mn-lt"/>
                      </a:rPr>
                      <a:t>направления деятельности </a:t>
                    </a:r>
                    <a:r>
                      <a:rPr lang="ru-RU" sz="1200" dirty="0" smtClean="0">
                        <a:latin typeface="+mn-lt"/>
                      </a:rPr>
                      <a:t>3710 тыс. руб. </a:t>
                    </a:r>
                    <a:r>
                      <a:rPr lang="ru-RU" sz="1200" dirty="0">
                        <a:latin typeface="+mn-lt"/>
                      </a:rPr>
                      <a:t>1%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14477906161781853"/>
                  <c:y val="-0.1127117180373054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+mn-lt"/>
                      </a:rPr>
                      <a:t>Муниципальные  программы</a:t>
                    </a:r>
                  </a:p>
                  <a:p>
                    <a:r>
                      <a:rPr lang="ru-RU" sz="1200" dirty="0" smtClean="0">
                        <a:latin typeface="+mn-lt"/>
                      </a:rPr>
                      <a:t> 338 587 тыс. руб.</a:t>
                    </a:r>
                  </a:p>
                  <a:p>
                    <a:r>
                      <a:rPr lang="ru-RU" sz="1200" dirty="0" smtClean="0">
                        <a:latin typeface="+mn-lt"/>
                      </a:rPr>
                      <a:t> </a:t>
                    </a:r>
                    <a:r>
                      <a:rPr lang="ru-RU" sz="1200" dirty="0">
                        <a:latin typeface="+mn-lt"/>
                      </a:rPr>
                      <a:t>99%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12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Лист1!$A$11:$A$12</c:f>
              <c:strCache>
                <c:ptCount val="2"/>
                <c:pt idx="0">
                  <c:v>Непрограммные направления деятельности</c:v>
                </c:pt>
                <c:pt idx="1">
                  <c:v>Муниципальные  программы</c:v>
                </c:pt>
              </c:strCache>
            </c:strRef>
          </c:cat>
          <c:val>
            <c:numRef>
              <c:f>Лист1!$B$11:$B$12</c:f>
              <c:numCache>
                <c:formatCode>General</c:formatCode>
                <c:ptCount val="2"/>
                <c:pt idx="0">
                  <c:v>3710</c:v>
                </c:pt>
                <c:pt idx="1">
                  <c:v>338587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3981178138523"/>
          <c:y val="0.23443286617455031"/>
          <c:w val="0.84755297160484788"/>
          <c:h val="0.56304328475102139"/>
        </c:manualLayout>
      </c:layout>
      <c:doughnutChart>
        <c:varyColors val="1"/>
        <c:ser>
          <c:idx val="0"/>
          <c:order val="0"/>
          <c:tx>
            <c:strRef>
              <c:f>Лист1!$B$45</c:f>
              <c:strCache>
                <c:ptCount val="1"/>
                <c:pt idx="0">
                  <c:v>Уточненный план</c:v>
                </c:pt>
              </c:strCache>
            </c:strRef>
          </c:tx>
          <c:dLbls>
            <c:dLbl>
              <c:idx val="0"/>
              <c:layout>
                <c:manualLayout>
                  <c:x val="1.8918575025806039E-3"/>
                  <c:y val="-5.59885243041971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5095958481251484"/>
                  <c:y val="0.194918867386104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1825015077298737"/>
                  <c:y val="0.1888828112151736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27426453913868104"/>
                  <c:y val="-0.1529235563511403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024769204460818"/>
                  <c:y val="-0.20320229462445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Лист1!$A$46:$A$51</c:f>
              <c:strCache>
                <c:ptCount val="6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Лист1!$B$46:$B$51</c:f>
              <c:numCache>
                <c:formatCode>General</c:formatCode>
                <c:ptCount val="6"/>
                <c:pt idx="0">
                  <c:v>122095</c:v>
                </c:pt>
                <c:pt idx="1">
                  <c:v>5388</c:v>
                </c:pt>
                <c:pt idx="2">
                  <c:v>40449</c:v>
                </c:pt>
                <c:pt idx="3">
                  <c:v>102910</c:v>
                </c:pt>
                <c:pt idx="4">
                  <c:v>19668</c:v>
                </c:pt>
                <c:pt idx="5">
                  <c:v>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3867814229972"/>
          <c:y val="0.17979053267404793"/>
          <c:w val="0.6653563479877731"/>
          <c:h val="0.57495454372551258"/>
        </c:manualLayout>
      </c:layout>
      <c:doughnutChart>
        <c:varyColors val="1"/>
        <c:ser>
          <c:idx val="0"/>
          <c:order val="0"/>
          <c:tx>
            <c:strRef>
              <c:f>Лист1!$B$53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4.7519227789438095E-2"/>
                  <c:y val="-3.62318840579709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901447894803566"/>
                  <c:y val="0.18599033816425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8.3857680903213078E-2"/>
                  <c:y val="0.171497584541062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5.5904973869927172E-3"/>
                  <c:y val="-1.9323671497584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5157238241467227E-2"/>
                  <c:y val="-0.1811594202898550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25157238241467228"/>
                  <c:y val="-0.1815649137821896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39740221382814767"/>
                  <c:y val="-0.107035116699310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Лист1!$A$54:$A$60</c:f>
              <c:strCache>
                <c:ptCount val="7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  <c:pt idx="5">
                  <c:v>Прочие безвозмездные поступления</c:v>
                </c:pt>
                <c:pt idx="6">
                  <c:v>Доходы и возврат остатков субсидий, субвенций прошлых лет</c:v>
                </c:pt>
              </c:strCache>
            </c:strRef>
          </c:cat>
          <c:val>
            <c:numRef>
              <c:f>Лист1!$B$54:$B$60</c:f>
              <c:numCache>
                <c:formatCode>General</c:formatCode>
                <c:ptCount val="7"/>
                <c:pt idx="0">
                  <c:v>124414</c:v>
                </c:pt>
                <c:pt idx="1">
                  <c:v>5388</c:v>
                </c:pt>
                <c:pt idx="2">
                  <c:v>39924</c:v>
                </c:pt>
                <c:pt idx="3">
                  <c:v>102809</c:v>
                </c:pt>
                <c:pt idx="4">
                  <c:v>19636</c:v>
                </c:pt>
                <c:pt idx="5">
                  <c:v>337</c:v>
                </c:pt>
                <c:pt idx="6">
                  <c:v>-562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883570386203311E-2"/>
          <c:y val="0.23042378952243517"/>
          <c:w val="0.63894013111393033"/>
          <c:h val="0.7558124706707746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33788935925618E-2"/>
          <c:y val="0.10138850771781487"/>
          <c:w val="0.7083424825484641"/>
          <c:h val="0.7046092062836180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2.7695474057689126E-17"/>
                  <c:y val="-7.33407043110783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3030658839810941"/>
                  <c:y val="-0.124675001665732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1008077517678393"/>
                  <c:y val="-6.25783382438753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 на топливо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12600</a:t>
                    </a:r>
                    <a:r>
                      <a:rPr lang="ru-RU" dirty="0"/>
                      <a:t>
11%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solidFill>
                <a:schemeClr val="bg1"/>
              </a:solidFill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Лист1!$A$65:$A$67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Прочие налоговые доходы</c:v>
                </c:pt>
              </c:strCache>
            </c:strRef>
          </c:cat>
          <c:val>
            <c:numRef>
              <c:f>Лист1!$B$65:$B$67</c:f>
              <c:numCache>
                <c:formatCode>General</c:formatCode>
                <c:ptCount val="3"/>
                <c:pt idx="0">
                  <c:v>97101</c:v>
                </c:pt>
                <c:pt idx="1">
                  <c:v>1215</c:v>
                </c:pt>
                <c:pt idx="2">
                  <c:v>12601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7"/>
        <c:holeSize val="51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05188205535368"/>
          <c:y val="9.0846925372819354E-2"/>
          <c:w val="0.65443915536207353"/>
          <c:h val="0.69460964479664034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4.9279722315846985E-2"/>
                  <c:y val="-3.0924126114430201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b="1" dirty="0"/>
                      <a:t>Транспортировка газа, торговля газообразным топливом  </a:t>
                    </a:r>
                    <a:r>
                      <a:rPr lang="ru-RU" sz="1100" b="1" dirty="0" smtClean="0"/>
                      <a:t>32676,6</a:t>
                    </a:r>
                  </a:p>
                  <a:p>
                    <a:pPr>
                      <a:defRPr sz="1100" b="1"/>
                    </a:pPr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30%</a:t>
                    </a:r>
                    <a:endParaRPr lang="ru-RU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4.1180267905871218E-2"/>
                  <c:y val="2.5770105095358521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7399220398781379"/>
                  <c:y val="0.23193094585822668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Здравоохранение  и социальные услуги 4415,6 </a:t>
                    </a:r>
                    <a:endParaRPr lang="ru-RU" sz="1100" b="1" dirty="0" smtClean="0"/>
                  </a:p>
                  <a:p>
                    <a:r>
                      <a:rPr lang="ru-RU" sz="1100" b="1" dirty="0" smtClean="0"/>
                      <a:t>4</a:t>
                    </a:r>
                    <a:r>
                      <a:rPr lang="ru-RU" sz="1100" b="1" dirty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5.2777771529771603E-2"/>
                  <c:y val="0.26027806146312105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Государственное управление </a:t>
                    </a:r>
                    <a:r>
                      <a:rPr lang="ru-RU" sz="1100" b="1" dirty="0" smtClean="0"/>
                      <a:t>4181,4</a:t>
                    </a:r>
                  </a:p>
                  <a:p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-7.4999999999999997E-2"/>
                  <c:y val="6.9579283757468094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b="1" dirty="0"/>
                      <a:t>Сельское хозяйство (Растениеводство  животноводство) 30951,1 </a:t>
                    </a:r>
                    <a:endParaRPr lang="ru-RU" sz="1100" b="1" dirty="0" smtClean="0"/>
                  </a:p>
                  <a:p>
                    <a:pPr>
                      <a:defRPr sz="1100" b="1"/>
                    </a:pPr>
                    <a:r>
                      <a:rPr lang="ru-RU" sz="1100" b="1" dirty="0" smtClean="0"/>
                      <a:t>28</a:t>
                    </a:r>
                    <a:r>
                      <a:rPr lang="ru-RU" sz="1100" b="1" dirty="0"/>
                      <a:t>%</a:t>
                    </a:r>
                    <a:endParaRPr lang="ru-RU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0.17633745552488639"/>
                  <c:y val="0.10925607780096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-0.22975027446355131"/>
                  <c:y val="-4.123216815257363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Добыча полезных икопаемых 2844,4 </a:t>
                    </a:r>
                    <a:endParaRPr lang="ru-RU" sz="1100" b="1" dirty="0" smtClean="0"/>
                  </a:p>
                  <a:p>
                    <a:r>
                      <a:rPr lang="ru-RU" sz="1100" b="1" dirty="0" smtClean="0"/>
                      <a:t>3</a:t>
                    </a:r>
                    <a:r>
                      <a:rPr lang="ru-RU" sz="1100" b="1" dirty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-0.27989372632149068"/>
                  <c:y val="-0.1701679090005678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Транспорт </a:t>
                    </a:r>
                    <a:r>
                      <a:rPr lang="ru-RU" sz="1100" b="1" dirty="0" smtClean="0"/>
                      <a:t>3632,5</a:t>
                    </a:r>
                  </a:p>
                  <a:p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8"/>
              <c:layout>
                <c:manualLayout>
                  <c:x val="-0.11470677302573495"/>
                  <c:y val="-0.1820441290073931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100" b="1" dirty="0"/>
                      <a:t>Продажа подакцизных товаров (акцизы на топливо) 12600 11%</a:t>
                    </a:r>
                    <a:endParaRPr lang="ru-RU" sz="8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0"/>
              <c:layout>
                <c:manualLayout>
                  <c:x val="0.1285992020325207"/>
                  <c:y val="-0.1306772987684845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Прочие ОКВЭД </a:t>
                    </a:r>
                    <a:r>
                      <a:rPr lang="ru-RU" sz="1100" b="1" dirty="0" smtClean="0"/>
                      <a:t>2061,6</a:t>
                    </a:r>
                  </a:p>
                  <a:p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Лист1!$A$79:$A$89</c:f>
              <c:strCache>
                <c:ptCount val="11"/>
                <c:pt idx="0">
                  <c:v>Транспортировка газа, торговля газообразным топливом </c:v>
                </c:pt>
                <c:pt idx="1">
                  <c:v>Образование и культура</c:v>
                </c:pt>
                <c:pt idx="2">
                  <c:v>Здравоохранение  и социальные услуги</c:v>
                </c:pt>
                <c:pt idx="3">
                  <c:v>Государственное управление</c:v>
                </c:pt>
                <c:pt idx="4">
                  <c:v>Сельское хозяйство (Растениеводство  животноводство)</c:v>
                </c:pt>
                <c:pt idx="5">
                  <c:v>Оптовая и розничная торговля</c:v>
                </c:pt>
                <c:pt idx="6">
                  <c:v>Добыча полезных икопаемых</c:v>
                </c:pt>
                <c:pt idx="7">
                  <c:v>Транспорт</c:v>
                </c:pt>
                <c:pt idx="8">
                  <c:v>Производство пара горячей воды, передача энергии</c:v>
                </c:pt>
                <c:pt idx="9">
                  <c:v>Продажа подакцизных товаров (акцизы на топливо)</c:v>
                </c:pt>
                <c:pt idx="10">
                  <c:v>Прочие ОКВЭД</c:v>
                </c:pt>
              </c:strCache>
            </c:strRef>
          </c:cat>
          <c:val>
            <c:numRef>
              <c:f>Лист1!$B$79:$B$89</c:f>
              <c:numCache>
                <c:formatCode>General</c:formatCode>
                <c:ptCount val="11"/>
                <c:pt idx="0">
                  <c:v>32676.6</c:v>
                </c:pt>
                <c:pt idx="1">
                  <c:v>11389.9</c:v>
                </c:pt>
                <c:pt idx="2">
                  <c:v>4415.6000000000004</c:v>
                </c:pt>
                <c:pt idx="3">
                  <c:v>4181.3999999999996</c:v>
                </c:pt>
                <c:pt idx="4">
                  <c:v>30951.1</c:v>
                </c:pt>
                <c:pt idx="5">
                  <c:v>4692.1000000000004</c:v>
                </c:pt>
                <c:pt idx="6">
                  <c:v>2844.4</c:v>
                </c:pt>
                <c:pt idx="7">
                  <c:v>3632.5</c:v>
                </c:pt>
                <c:pt idx="8">
                  <c:v>1471.8</c:v>
                </c:pt>
                <c:pt idx="9">
                  <c:v>12600</c:v>
                </c:pt>
                <c:pt idx="10">
                  <c:v>2061.6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64643745313312"/>
          <c:y val="0.102603985493028"/>
          <c:w val="0.62730469764593433"/>
          <c:h val="0.7420485968303313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71286-A657-43FD-AFD7-9C7E7FCCFACD}" type="doc">
      <dgm:prSet loTypeId="urn:microsoft.com/office/officeart/2005/8/layout/hierarchy4#1" loCatId="hierarchy" qsTypeId="urn:microsoft.com/office/officeart/2005/8/quickstyle/simple1#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9E4219C-DE7F-4C36-BEF8-B742A56772D4}">
      <dgm:prSet phldrT="[Text]" custT="1"/>
      <dgm:spPr>
        <a:solidFill>
          <a:srgbClr val="F8E19F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ДОХОДЫ</a:t>
          </a:r>
        </a:p>
        <a:p>
          <a:r>
            <a:rPr lang="ru-RU" sz="2000" b="1" dirty="0" smtClean="0">
              <a:solidFill>
                <a:schemeClr val="tx1"/>
              </a:solidFill>
            </a:rPr>
            <a:t>291 946 тыс. руб</a:t>
          </a:r>
          <a:r>
            <a:rPr lang="ru-RU" sz="2000" dirty="0" smtClean="0">
              <a:solidFill>
                <a:schemeClr val="tx1"/>
              </a:solidFill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617F1170-3FE0-43CF-8841-70D9A93B6198}" type="parTrans" cxnId="{A566F200-D51E-4DAF-B12B-5B48DD6FFCE5}">
      <dgm:prSet/>
      <dgm:spPr/>
      <dgm:t>
        <a:bodyPr/>
        <a:lstStyle/>
        <a:p>
          <a:endParaRPr lang="ru-RU"/>
        </a:p>
      </dgm:t>
    </dgm:pt>
    <dgm:pt modelId="{382B0FE1-0DE6-4F0F-A3EC-3CAE6E43A16E}" type="sibTrans" cxnId="{A566F200-D51E-4DAF-B12B-5B48DD6FFCE5}">
      <dgm:prSet/>
      <dgm:spPr/>
      <dgm:t>
        <a:bodyPr/>
        <a:lstStyle/>
        <a:p>
          <a:endParaRPr lang="ru-RU"/>
        </a:p>
      </dgm:t>
    </dgm:pt>
    <dgm:pt modelId="{A8EE624D-DE78-4879-8570-A185D7BDE237}">
      <dgm:prSet phldrT="[Text]" custT="1"/>
      <dgm:spPr>
        <a:solidFill>
          <a:srgbClr val="B58B8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ДЕФИЦИТ</a:t>
          </a:r>
        </a:p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50 351  тыс. руб.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BC1646C7-2970-45BA-B840-32D2CA5D7BB9}" type="parTrans" cxnId="{30874A2C-64AB-42B6-9FAC-AE785ADE4281}">
      <dgm:prSet/>
      <dgm:spPr/>
      <dgm:t>
        <a:bodyPr/>
        <a:lstStyle/>
        <a:p>
          <a:endParaRPr lang="ru-RU"/>
        </a:p>
      </dgm:t>
    </dgm:pt>
    <dgm:pt modelId="{99484E98-F48C-423C-93A8-271DC8A49FCD}" type="sibTrans" cxnId="{30874A2C-64AB-42B6-9FAC-AE785ADE4281}">
      <dgm:prSet/>
      <dgm:spPr/>
      <dgm:t>
        <a:bodyPr/>
        <a:lstStyle/>
        <a:p>
          <a:endParaRPr lang="ru-RU"/>
        </a:p>
      </dgm:t>
    </dgm:pt>
    <dgm:pt modelId="{635AC7DA-5DF5-4910-8D97-D6E537573ACB}">
      <dgm:prSet phldrT="[Text]" custT="1"/>
      <dgm:spPr>
        <a:solidFill>
          <a:srgbClr val="A5644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РАСХОДЫ </a:t>
          </a:r>
        </a:p>
        <a:p>
          <a:r>
            <a:rPr lang="ru-RU" sz="2000" b="1" dirty="0" smtClean="0">
              <a:solidFill>
                <a:schemeClr val="tx1"/>
              </a:solidFill>
            </a:rPr>
            <a:t>342 297 тыс. руб.</a:t>
          </a:r>
          <a:endParaRPr lang="ru-RU" sz="2000" b="1" dirty="0">
            <a:solidFill>
              <a:schemeClr val="tx1"/>
            </a:solidFill>
          </a:endParaRPr>
        </a:p>
      </dgm:t>
    </dgm:pt>
    <dgm:pt modelId="{79C87F16-5BBB-44CA-9878-C137C45D4631}" type="sibTrans" cxnId="{A9941D04-0071-4712-9566-28C40C55936D}">
      <dgm:prSet/>
      <dgm:spPr/>
      <dgm:t>
        <a:bodyPr/>
        <a:lstStyle/>
        <a:p>
          <a:endParaRPr lang="ru-RU"/>
        </a:p>
      </dgm:t>
    </dgm:pt>
    <dgm:pt modelId="{C4912D4A-19E6-4930-9AC9-67DA746697A6}" type="parTrans" cxnId="{A9941D04-0071-4712-9566-28C40C55936D}">
      <dgm:prSet/>
      <dgm:spPr/>
      <dgm:t>
        <a:bodyPr/>
        <a:lstStyle/>
        <a:p>
          <a:endParaRPr lang="ru-RU"/>
        </a:p>
      </dgm:t>
    </dgm:pt>
    <dgm:pt modelId="{88471905-2A32-4CE3-9BC7-64FDE06FA353}" type="pres">
      <dgm:prSet presAssocID="{F9271286-A657-43FD-AFD7-9C7E7FCCFA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B3A8F-0316-4771-80DF-424857B60B5A}" type="pres">
      <dgm:prSet presAssocID="{79E4219C-DE7F-4C36-BEF8-B742A56772D4}" presName="vertOne" presStyleCnt="0"/>
      <dgm:spPr/>
      <dgm:t>
        <a:bodyPr/>
        <a:lstStyle/>
        <a:p>
          <a:endParaRPr lang="ru-RU"/>
        </a:p>
      </dgm:t>
    </dgm:pt>
    <dgm:pt modelId="{A410A456-33D1-42B0-9694-ABB8AD774681}" type="pres">
      <dgm:prSet presAssocID="{79E4219C-DE7F-4C36-BEF8-B742A56772D4}" presName="txOne" presStyleLbl="node0" presStyleIdx="0" presStyleCnt="1" custScaleX="100000" custScaleY="56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C5616-15A1-490F-98C2-D6A6DAA16288}" type="pres">
      <dgm:prSet presAssocID="{79E4219C-DE7F-4C36-BEF8-B742A56772D4}" presName="parTransOne" presStyleCnt="0"/>
      <dgm:spPr/>
      <dgm:t>
        <a:bodyPr/>
        <a:lstStyle/>
        <a:p>
          <a:endParaRPr lang="ru-RU"/>
        </a:p>
      </dgm:t>
    </dgm:pt>
    <dgm:pt modelId="{734D4184-0064-4813-8DB6-339251112E5D}" type="pres">
      <dgm:prSet presAssocID="{79E4219C-DE7F-4C36-BEF8-B742A56772D4}" presName="horzOne" presStyleCnt="0"/>
      <dgm:spPr/>
      <dgm:t>
        <a:bodyPr/>
        <a:lstStyle/>
        <a:p>
          <a:endParaRPr lang="ru-RU"/>
        </a:p>
      </dgm:t>
    </dgm:pt>
    <dgm:pt modelId="{94B23797-1418-4797-9800-705B5F6A468E}" type="pres">
      <dgm:prSet presAssocID="{635AC7DA-5DF5-4910-8D97-D6E537573ACB}" presName="vertTwo" presStyleCnt="0"/>
      <dgm:spPr/>
      <dgm:t>
        <a:bodyPr/>
        <a:lstStyle/>
        <a:p>
          <a:endParaRPr lang="ru-RU"/>
        </a:p>
      </dgm:t>
    </dgm:pt>
    <dgm:pt modelId="{62D6487C-D38E-46C0-96F0-4E119B656319}" type="pres">
      <dgm:prSet presAssocID="{635AC7DA-5DF5-4910-8D97-D6E537573ACB}" presName="txTwo" presStyleLbl="node2" presStyleIdx="0" presStyleCnt="1" custScaleX="104288" custScaleY="60778" custLinFactNeighborX="665" custLinFactNeighborY="-54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EF41C-D667-4B0A-8357-D3E30F6C9A0F}" type="pres">
      <dgm:prSet presAssocID="{635AC7DA-5DF5-4910-8D97-D6E537573ACB}" presName="parTransTwo" presStyleCnt="0"/>
      <dgm:spPr/>
      <dgm:t>
        <a:bodyPr/>
        <a:lstStyle/>
        <a:p>
          <a:endParaRPr lang="ru-RU"/>
        </a:p>
      </dgm:t>
    </dgm:pt>
    <dgm:pt modelId="{2B55148F-5CC7-4602-8CB0-8442CC6C994F}" type="pres">
      <dgm:prSet presAssocID="{635AC7DA-5DF5-4910-8D97-D6E537573ACB}" presName="horzTwo" presStyleCnt="0"/>
      <dgm:spPr/>
      <dgm:t>
        <a:bodyPr/>
        <a:lstStyle/>
        <a:p>
          <a:endParaRPr lang="ru-RU"/>
        </a:p>
      </dgm:t>
    </dgm:pt>
    <dgm:pt modelId="{8930998F-5740-45B3-B1AB-52BD554C4151}" type="pres">
      <dgm:prSet presAssocID="{A8EE624D-DE78-4879-8570-A185D7BDE237}" presName="vertThree" presStyleCnt="0"/>
      <dgm:spPr/>
      <dgm:t>
        <a:bodyPr/>
        <a:lstStyle/>
        <a:p>
          <a:endParaRPr lang="ru-RU"/>
        </a:p>
      </dgm:t>
    </dgm:pt>
    <dgm:pt modelId="{D444B5F5-E283-4B90-879C-96B69F898D2A}" type="pres">
      <dgm:prSet presAssocID="{A8EE624D-DE78-4879-8570-A185D7BDE237}" presName="txThree" presStyleLbl="node3" presStyleIdx="0" presStyleCnt="1" custSzX="3955171" custScaleY="63237" custLinFactX="-143958" custLinFactY="-1213" custLinFactNeighborX="-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871955-6856-473E-8E64-5F628EA5BEC3}" type="pres">
      <dgm:prSet presAssocID="{A8EE624D-DE78-4879-8570-A185D7BDE237}" presName="parTransThree" presStyleCnt="0"/>
      <dgm:spPr/>
      <dgm:t>
        <a:bodyPr/>
        <a:lstStyle/>
        <a:p>
          <a:endParaRPr lang="ru-RU"/>
        </a:p>
      </dgm:t>
    </dgm:pt>
    <dgm:pt modelId="{EA722F80-FD74-4053-953F-C170BC15AA88}" type="pres">
      <dgm:prSet presAssocID="{A8EE624D-DE78-4879-8570-A185D7BDE237}" presName="horzThree" presStyleCnt="0"/>
      <dgm:spPr/>
      <dgm:t>
        <a:bodyPr/>
        <a:lstStyle/>
        <a:p>
          <a:endParaRPr lang="ru-RU"/>
        </a:p>
      </dgm:t>
    </dgm:pt>
  </dgm:ptLst>
  <dgm:cxnLst>
    <dgm:cxn modelId="{A566F200-D51E-4DAF-B12B-5B48DD6FFCE5}" srcId="{F9271286-A657-43FD-AFD7-9C7E7FCCFACD}" destId="{79E4219C-DE7F-4C36-BEF8-B742A56772D4}" srcOrd="0" destOrd="0" parTransId="{617F1170-3FE0-43CF-8841-70D9A93B6198}" sibTransId="{382B0FE1-0DE6-4F0F-A3EC-3CAE6E43A16E}"/>
    <dgm:cxn modelId="{30874A2C-64AB-42B6-9FAC-AE785ADE4281}" srcId="{635AC7DA-5DF5-4910-8D97-D6E537573ACB}" destId="{A8EE624D-DE78-4879-8570-A185D7BDE237}" srcOrd="0" destOrd="0" parTransId="{BC1646C7-2970-45BA-B840-32D2CA5D7BB9}" sibTransId="{99484E98-F48C-423C-93A8-271DC8A49FCD}"/>
    <dgm:cxn modelId="{A9941D04-0071-4712-9566-28C40C55936D}" srcId="{79E4219C-DE7F-4C36-BEF8-B742A56772D4}" destId="{635AC7DA-5DF5-4910-8D97-D6E537573ACB}" srcOrd="0" destOrd="0" parTransId="{C4912D4A-19E6-4930-9AC9-67DA746697A6}" sibTransId="{79C87F16-5BBB-44CA-9878-C137C45D4631}"/>
    <dgm:cxn modelId="{926A3C4F-10B1-4026-9AC0-B1D272CCDF39}" type="presOf" srcId="{79E4219C-DE7F-4C36-BEF8-B742A56772D4}" destId="{A410A456-33D1-42B0-9694-ABB8AD774681}" srcOrd="0" destOrd="0" presId="urn:microsoft.com/office/officeart/2005/8/layout/hierarchy4#1"/>
    <dgm:cxn modelId="{3941D601-FCFB-4ACB-9530-9100CA7F8368}" type="presOf" srcId="{A8EE624D-DE78-4879-8570-A185D7BDE237}" destId="{D444B5F5-E283-4B90-879C-96B69F898D2A}" srcOrd="0" destOrd="0" presId="urn:microsoft.com/office/officeart/2005/8/layout/hierarchy4#1"/>
    <dgm:cxn modelId="{6BD9BF88-11C0-42BF-9891-39400CC28911}" type="presOf" srcId="{635AC7DA-5DF5-4910-8D97-D6E537573ACB}" destId="{62D6487C-D38E-46C0-96F0-4E119B656319}" srcOrd="0" destOrd="0" presId="urn:microsoft.com/office/officeart/2005/8/layout/hierarchy4#1"/>
    <dgm:cxn modelId="{CB14931F-E5CA-4CA6-AB28-084DAC3CE768}" type="presOf" srcId="{F9271286-A657-43FD-AFD7-9C7E7FCCFACD}" destId="{88471905-2A32-4CE3-9BC7-64FDE06FA353}" srcOrd="0" destOrd="0" presId="urn:microsoft.com/office/officeart/2005/8/layout/hierarchy4#1"/>
    <dgm:cxn modelId="{F5C00116-D6FE-45C5-8326-B03794F9C2BD}" type="presParOf" srcId="{88471905-2A32-4CE3-9BC7-64FDE06FA353}" destId="{0E0B3A8F-0316-4771-80DF-424857B60B5A}" srcOrd="0" destOrd="0" presId="urn:microsoft.com/office/officeart/2005/8/layout/hierarchy4#1"/>
    <dgm:cxn modelId="{77373B86-8E95-4812-8D79-0F410FAC32D7}" type="presParOf" srcId="{0E0B3A8F-0316-4771-80DF-424857B60B5A}" destId="{A410A456-33D1-42B0-9694-ABB8AD774681}" srcOrd="0" destOrd="0" presId="urn:microsoft.com/office/officeart/2005/8/layout/hierarchy4#1"/>
    <dgm:cxn modelId="{B545220A-3637-48CD-B407-87BA08363616}" type="presParOf" srcId="{0E0B3A8F-0316-4771-80DF-424857B60B5A}" destId="{B2FC5616-15A1-490F-98C2-D6A6DAA16288}" srcOrd="1" destOrd="0" presId="urn:microsoft.com/office/officeart/2005/8/layout/hierarchy4#1"/>
    <dgm:cxn modelId="{61A9616C-0EF8-4D33-9DEA-3119C6959B45}" type="presParOf" srcId="{0E0B3A8F-0316-4771-80DF-424857B60B5A}" destId="{734D4184-0064-4813-8DB6-339251112E5D}" srcOrd="2" destOrd="0" presId="urn:microsoft.com/office/officeart/2005/8/layout/hierarchy4#1"/>
    <dgm:cxn modelId="{4417C0B4-A506-43A9-B883-F14671B6C037}" type="presParOf" srcId="{734D4184-0064-4813-8DB6-339251112E5D}" destId="{94B23797-1418-4797-9800-705B5F6A468E}" srcOrd="0" destOrd="0" presId="urn:microsoft.com/office/officeart/2005/8/layout/hierarchy4#1"/>
    <dgm:cxn modelId="{D012C918-13B6-49C4-99E0-635D5CE88E2A}" type="presParOf" srcId="{94B23797-1418-4797-9800-705B5F6A468E}" destId="{62D6487C-D38E-46C0-96F0-4E119B656319}" srcOrd="0" destOrd="0" presId="urn:microsoft.com/office/officeart/2005/8/layout/hierarchy4#1"/>
    <dgm:cxn modelId="{A2740071-7063-4C6A-83DA-A3CFA6671132}" type="presParOf" srcId="{94B23797-1418-4797-9800-705B5F6A468E}" destId="{0D1EF41C-D667-4B0A-8357-D3E30F6C9A0F}" srcOrd="1" destOrd="0" presId="urn:microsoft.com/office/officeart/2005/8/layout/hierarchy4#1"/>
    <dgm:cxn modelId="{19B1E807-ED7A-4CED-9EC4-8DC31FA8EC97}" type="presParOf" srcId="{94B23797-1418-4797-9800-705B5F6A468E}" destId="{2B55148F-5CC7-4602-8CB0-8442CC6C994F}" srcOrd="2" destOrd="0" presId="urn:microsoft.com/office/officeart/2005/8/layout/hierarchy4#1"/>
    <dgm:cxn modelId="{A2B6D6CB-CA2A-4DFB-9769-0F56641BB09F}" type="presParOf" srcId="{2B55148F-5CC7-4602-8CB0-8442CC6C994F}" destId="{8930998F-5740-45B3-B1AB-52BD554C4151}" srcOrd="0" destOrd="0" presId="urn:microsoft.com/office/officeart/2005/8/layout/hierarchy4#1"/>
    <dgm:cxn modelId="{F1D41885-1CC6-4049-94DA-9AEC4FD98AB7}" type="presParOf" srcId="{8930998F-5740-45B3-B1AB-52BD554C4151}" destId="{D444B5F5-E283-4B90-879C-96B69F898D2A}" srcOrd="0" destOrd="0" presId="urn:microsoft.com/office/officeart/2005/8/layout/hierarchy4#1"/>
    <dgm:cxn modelId="{94B73AAD-06F9-472B-94BC-FAD592BB6179}" type="presParOf" srcId="{8930998F-5740-45B3-B1AB-52BD554C4151}" destId="{DA871955-6856-473E-8E64-5F628EA5BEC3}" srcOrd="1" destOrd="0" presId="urn:microsoft.com/office/officeart/2005/8/layout/hierarchy4#1"/>
    <dgm:cxn modelId="{912DC518-A7E0-401C-823B-413322C86CF6}" type="presParOf" srcId="{8930998F-5740-45B3-B1AB-52BD554C4151}" destId="{EA722F80-FD74-4053-953F-C170BC15AA88}" srcOrd="2" destOrd="0" presId="urn:microsoft.com/office/officeart/2005/8/layout/hierarchy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A456-33D1-42B0-9694-ABB8AD774681}">
      <dsp:nvSpPr>
        <dsp:cNvPr id="0" name=""/>
        <dsp:cNvSpPr/>
      </dsp:nvSpPr>
      <dsp:spPr>
        <a:xfrm>
          <a:off x="0" y="111314"/>
          <a:ext cx="3955171" cy="1260120"/>
        </a:xfrm>
        <a:prstGeom prst="roundRect">
          <a:avLst>
            <a:gd name="adj" fmla="val 8000"/>
          </a:avLst>
        </a:prstGeom>
        <a:solidFill>
          <a:srgbClr val="F8E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291 946 тыс. руб</a:t>
          </a:r>
          <a:r>
            <a:rPr lang="ru-RU" sz="2000" kern="1200" dirty="0" smtClean="0">
              <a:solidFill>
                <a:schemeClr val="tx1"/>
              </a:solidFill>
            </a:rPr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526" y="140840"/>
        <a:ext cx="3896119" cy="1201068"/>
      </dsp:txXfrm>
    </dsp:sp>
    <dsp:sp modelId="{62D6487C-D38E-46C0-96F0-4E119B656319}">
      <dsp:nvSpPr>
        <dsp:cNvPr id="0" name=""/>
        <dsp:cNvSpPr/>
      </dsp:nvSpPr>
      <dsp:spPr>
        <a:xfrm>
          <a:off x="3610" y="1472357"/>
          <a:ext cx="3951560" cy="1346169"/>
        </a:xfrm>
        <a:prstGeom prst="roundRect">
          <a:avLst>
            <a:gd name="adj" fmla="val 8000"/>
          </a:avLst>
        </a:prstGeom>
        <a:solidFill>
          <a:srgbClr val="A564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РАСХОДЫ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342 297 тыс. руб.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5152" y="1503899"/>
        <a:ext cx="3888476" cy="1283085"/>
      </dsp:txXfrm>
    </dsp:sp>
    <dsp:sp modelId="{D444B5F5-E283-4B90-879C-96B69F898D2A}">
      <dsp:nvSpPr>
        <dsp:cNvPr id="0" name=""/>
        <dsp:cNvSpPr/>
      </dsp:nvSpPr>
      <dsp:spPr>
        <a:xfrm>
          <a:off x="0" y="2912227"/>
          <a:ext cx="3915619" cy="1400633"/>
        </a:xfrm>
        <a:prstGeom prst="roundRect">
          <a:avLst>
            <a:gd name="adj" fmla="val 8000"/>
          </a:avLst>
        </a:prstGeom>
        <a:solidFill>
          <a:srgbClr val="B58B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ДЕФИЦИТ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50 351  тыс. руб.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32819" y="2945046"/>
        <a:ext cx="3849981" cy="1334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1" minVer="12.0">
  <dgm:title val=""/>
  <dgm:desc val=""/>
  <dgm:catLst>
    <dgm:cat type="hierarchy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refType="primFontSz" refFor="des" refForName="txOne" op="lte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08"/>
            </dgm:adjLst>
          </dgm:shape>
          <dgm:constrLst/>
          <dgm:ruleLst>
            <dgm:rule type="primFontSz" val="36" fact="NaN" max="NaN"/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08"/>
                  </dgm:adjLst>
                </dgm:shape>
                <dgm:constrLst>
                  <dgm:constr type="userH"/>
                  <dgm:constr type="h" refType="userH"/>
                </dgm:constrLst>
                <dgm:ruleLst>
                  <dgm:rule type="primFontSz" val="36" fact="NaN" max="NaN"/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08"/>
                        </dgm:adjLst>
                      </dgm:shape>
                      <dgm:constrLst>
                        <dgm:constr type="userH"/>
                        <dgm:constr type="h" refType="userH"/>
                      </dgm:constrLst>
                      <dgm:ruleLst>
                        <dgm:rule type="primFontSz" val="36" fact="NaN" max="NaN"/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08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</dgm:constrLst>
                            <dgm:ruleLst>
                              <dgm:rule type="primFontSz" val="36" fact="NaN" max="NaN"/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0.40164</cdr:x>
      <cdr:y>0.39378</cdr:y>
    </cdr:from>
    <cdr:to>
      <cdr:x>0.61475</cdr:x>
      <cdr:y>0.6145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183375"/>
          <a:ext cx="1872207" cy="1223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0.0523</cdr:x>
      <cdr:y>0.75928</cdr:y>
    </cdr:from>
    <cdr:to>
      <cdr:x>0.15254</cdr:x>
      <cdr:y>0.87617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343" y="3959625"/>
          <a:ext cx="859310" cy="60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0.00485</cdr:x>
      <cdr:y>0.72151</cdr:y>
    </cdr:from>
    <cdr:to>
      <cdr:x>0.23436</cdr:x>
      <cdr:y>0.98125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618" y="4000470"/>
          <a:ext cx="2016224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0.36506</cdr:x>
      <cdr:y>0.04171</cdr:y>
    </cdr:from>
    <cdr:to>
      <cdr:x>0.8797</cdr:x>
      <cdr:y>0.16188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1484199" y="117511"/>
          <a:ext cx="209230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СТРУКТУРА ДОХОДОВ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0.05066</cdr:x>
      <cdr:y>1.78464E-7</cdr:y>
    </cdr:from>
    <cdr:to>
      <cdr:x>0.43149</cdr:x>
      <cdr:y>0.05882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7536" y="1"/>
          <a:ext cx="1409675" cy="32960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УТОЧНЕНЫЙ ПЛАН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0.41193</cdr:x>
      <cdr:y>0.78715</cdr:y>
    </cdr:from>
    <cdr:to>
      <cdr:x>0.44254</cdr:x>
      <cdr:y>0.86487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H="1">
          <a:off x="1988288" y="5020865"/>
          <a:ext cx="147761" cy="49575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0.71054</cdr:x>
      <cdr:y>0.7733</cdr:y>
    </cdr:from>
    <cdr:to>
      <cdr:x>0.80842</cdr:x>
      <cdr:y>0.86567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630181" y="4333068"/>
          <a:ext cx="362310" cy="51758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0.52923</cdr:x>
      <cdr:y>0.13594</cdr:y>
    </cdr:from>
    <cdr:to>
      <cdr:x>0.59635</cdr:x>
      <cdr:y>0.23755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1959022" y="761732"/>
          <a:ext cx="248465" cy="5693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0.28874</cdr:x>
      <cdr:y>0.1929</cdr:y>
    </cdr:from>
    <cdr:to>
      <cdr:x>0.40759</cdr:x>
      <cdr:y>0.24833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1068800" y="1080910"/>
          <a:ext cx="439947" cy="3105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0.69129</cdr:x>
      <cdr:y>0.72551</cdr:y>
    </cdr:from>
    <cdr:to>
      <cdr:x>0.74194</cdr:x>
      <cdr:y>0.81174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140813" y="3919807"/>
          <a:ext cx="230126" cy="4658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0.44443</cdr:x>
      <cdr:y>0.73929</cdr:y>
    </cdr:from>
    <cdr:to>
      <cdr:x>0.46429</cdr:x>
      <cdr:y>0.82081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>
          <a:off x="2019218" y="3994235"/>
          <a:ext cx="90237" cy="4404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0.45611</cdr:x>
      <cdr:y>0.16135</cdr:y>
    </cdr:from>
    <cdr:to>
      <cdr:x>0.46193</cdr:x>
      <cdr:y>0.20015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498651" y="987832"/>
          <a:ext cx="31895" cy="2375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0.55118</cdr:x>
      <cdr:y>0.10891</cdr:y>
    </cdr:from>
    <cdr:to>
      <cdr:x>0.75594</cdr:x>
      <cdr:y>0.18543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H="1">
          <a:off x="2504247" y="588396"/>
          <a:ext cx="930302" cy="41346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0.21692</cdr:x>
      <cdr:y>0.13687</cdr:y>
    </cdr:from>
    <cdr:to>
      <cdr:x>0.40767</cdr:x>
      <cdr:y>0.21487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985548" y="739471"/>
          <a:ext cx="866692" cy="4214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0.37536</cdr:x>
      <cdr:y>0.32011</cdr:y>
    </cdr:from>
    <cdr:to>
      <cdr:x>0.72171</cdr:x>
      <cdr:y>0.60743</cdr:y>
    </cdr:to>
    <cdr:sp macro="" textlink="">
      <cdr:nvSpPr>
        <cdr:cNvPr id="15" name="Блок-схема: узел 14"/>
        <cdr:cNvSpPr/>
      </cdr:nvSpPr>
      <cdr:spPr>
        <a:xfrm xmlns:a="http://schemas.openxmlformats.org/drawingml/2006/main">
          <a:off x="1705418" y="1729500"/>
          <a:ext cx="1573618" cy="1552354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8E19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chemeClr val="tx1"/>
            </a:solidFill>
          </a:endParaRPr>
        </a:p>
        <a:p xmlns:a="http://schemas.openxmlformats.org/drawingml/2006/main">
          <a:endParaRPr lang="ru-RU" sz="1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291 946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0.02327</cdr:x>
      <cdr:y>0.18061</cdr:y>
    </cdr:from>
    <cdr:to>
      <cdr:x>0.32447</cdr:x>
      <cdr:y>0.25016</cdr:y>
    </cdr:to>
    <cdr:sp macro="" textlink="">
      <cdr:nvSpPr>
        <cdr:cNvPr id="3" name="Rectangle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52391" y="999921"/>
          <a:ext cx="1972574" cy="3850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="horz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lvl1pPr marL="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rtl="0" latinLnBrk="0">
            <a:defRPr lang="ru-RU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  <a:extLst/>
        </a:lstStyle>
        <a:p xmlns:a="http://schemas.openxmlformats.org/drawingml/2006/main">
          <a:r>
            <a:rPr lang="ru-RU" sz="1050" dirty="0" smtClean="0"/>
            <a:t>ПО ВИДАМ НАЛОГОВЫХ ПОСТУПЛЕНИЙ</a:t>
          </a:r>
          <a:endParaRPr lang="ru-RU" sz="1050" dirty="0"/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0.27162</cdr:x>
      <cdr:y>0.17216</cdr:y>
    </cdr:from>
    <cdr:to>
      <cdr:x>0.31247</cdr:x>
      <cdr:y>0.22741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484423" y="916631"/>
          <a:ext cx="223284" cy="2941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0.1043</cdr:x>
      <cdr:y>0.17216</cdr:y>
    </cdr:from>
    <cdr:to>
      <cdr:x>0.28142</cdr:x>
      <cdr:y>0.27744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570023" y="916631"/>
          <a:ext cx="967975" cy="5605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0.16324</cdr:x>
      <cdr:y>0.30093</cdr:y>
    </cdr:from>
    <cdr:to>
      <cdr:x>0.26202</cdr:x>
      <cdr:y>0.32645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798319" y="1483054"/>
          <a:ext cx="483079" cy="1257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0.15878</cdr:x>
      <cdr:y>0.41047</cdr:y>
    </cdr:from>
    <cdr:to>
      <cdr:x>0.23556</cdr:x>
      <cdr:y>0.45507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867735" y="2185446"/>
          <a:ext cx="419632" cy="2374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0.58129</cdr:x>
      <cdr:y>0.75356</cdr:y>
    </cdr:from>
    <cdr:to>
      <cdr:x>0.6395</cdr:x>
      <cdr:y>0.87959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2842779" y="3713673"/>
          <a:ext cx="284672" cy="62110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0.72241</cdr:x>
      <cdr:y>0.72905</cdr:y>
    </cdr:from>
    <cdr:to>
      <cdr:x>0.80002</cdr:x>
      <cdr:y>0.81832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 flipV="1">
          <a:off x="3532893" y="3592903"/>
          <a:ext cx="379561" cy="43994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0.54576</cdr:x>
      <cdr:y>0.059</cdr:y>
    </cdr:from>
    <cdr:to>
      <cdr:x>0.62376</cdr:x>
      <cdr:y>0.10524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H="1">
          <a:off x="2982657" y="314115"/>
          <a:ext cx="426259" cy="24622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0.29412</cdr:x>
      <cdr:y>0.33333</cdr:y>
    </cdr:from>
    <cdr:to>
      <cdr:x>0.40083</cdr:x>
      <cdr:y>0.52574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0.18157</cdr:x>
      <cdr:y>0.56954</cdr:y>
    </cdr:from>
    <cdr:to>
      <cdr:x>0.2607</cdr:x>
      <cdr:y>0.62914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09092" y="2975604"/>
          <a:ext cx="614070" cy="3113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21527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0.49109</cdr:x>
      <cdr:y>0.36794</cdr:y>
    </cdr:from>
    <cdr:to>
      <cdr:x>0.5691</cdr:x>
      <cdr:y>0.43463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3783" y="1772216"/>
          <a:ext cx="572494" cy="32118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25550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0.79447</cdr:x>
      <cdr:y>0.27652</cdr:y>
    </cdr:from>
    <cdr:to>
      <cdr:x>0.88169</cdr:x>
      <cdr:y>0.35067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165480" y="1444699"/>
          <a:ext cx="676848" cy="3874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26574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0.2633</cdr:x>
      <cdr:y>0.4197</cdr:y>
    </cdr:from>
    <cdr:to>
      <cdr:x>0.48975</cdr:x>
      <cdr:y>0.5923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1932187" y="2021518"/>
          <a:ext cx="1661768" cy="8313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0.56538</cdr:x>
      <cdr:y>0.31359</cdr:y>
    </cdr:from>
    <cdr:to>
      <cdr:x>0.79655</cdr:x>
      <cdr:y>0.40516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4148981" y="1510442"/>
          <a:ext cx="1696417" cy="44104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0.16206</cdr:x>
      <cdr:y>0.07418</cdr:y>
    </cdr:from>
    <cdr:to>
      <cdr:x>0.76821</cdr:x>
      <cdr:y>0.19086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1189237" y="357299"/>
          <a:ext cx="4448175" cy="5619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0.36204</cdr:x>
      <cdr:y>0.08076</cdr:y>
    </cdr:from>
    <cdr:to>
      <cdr:x>0.48238</cdr:x>
      <cdr:y>0.13192</cdr:y>
    </cdr:to>
    <cdr:sp macro="" textlink="">
      <cdr:nvSpPr>
        <cdr:cNvPr id="21" name="TextBox 20"/>
        <cdr:cNvSpPr txBox="1"/>
      </cdr:nvSpPr>
      <cdr:spPr>
        <a:xfrm xmlns:a="http://schemas.openxmlformats.org/drawingml/2006/main" rot="21257250">
          <a:off x="2656811" y="388987"/>
          <a:ext cx="883110" cy="246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123,4%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0.33678</cdr:x>
      <cdr:y>0.06976</cdr:y>
    </cdr:from>
    <cdr:to>
      <cdr:x>0.46139</cdr:x>
      <cdr:y>0.12658</cdr:y>
    </cdr:to>
    <cdr:sp macro="" textlink="">
      <cdr:nvSpPr>
        <cdr:cNvPr id="22" name="TextBox 21"/>
        <cdr:cNvSpPr txBox="1"/>
      </cdr:nvSpPr>
      <cdr:spPr>
        <a:xfrm xmlns:a="http://schemas.openxmlformats.org/drawingml/2006/main" rot="20404526">
          <a:off x="2471453" y="336017"/>
          <a:ext cx="914400" cy="27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0.33988</cdr:x>
      <cdr:y>0.14735</cdr:y>
    </cdr:from>
    <cdr:to>
      <cdr:x>0.46448</cdr:x>
      <cdr:y>0.3372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494162" y="7097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0.40088</cdr:x>
      <cdr:y>0.1078</cdr:y>
    </cdr:from>
    <cdr:to>
      <cdr:x>0.52549</cdr:x>
      <cdr:y>0.29765</cdr:y>
    </cdr:to>
    <cdr:sp macro="" textlink="">
      <cdr:nvSpPr>
        <cdr:cNvPr id="24" name="TextBox 23"/>
        <cdr:cNvSpPr txBox="1"/>
      </cdr:nvSpPr>
      <cdr:spPr>
        <a:xfrm xmlns:a="http://schemas.openxmlformats.org/drawingml/2006/main" rot="19615801">
          <a:off x="2941837" y="519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0.42562</cdr:x>
      <cdr:y>0.18295</cdr:y>
    </cdr:from>
    <cdr:to>
      <cdr:x>0.55022</cdr:x>
      <cdr:y>0.37279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123336" y="8811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0.25401</cdr:x>
      <cdr:y>0.06966</cdr:y>
    </cdr:from>
    <cdr:to>
      <cdr:x>0.30598</cdr:x>
      <cdr:y>0.9347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055813" y="408761"/>
          <a:ext cx="420687" cy="50760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6600"/>
          </a:solidFill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0.30696</cdr:x>
      <cdr:y>0.16472</cdr:y>
    </cdr:from>
    <cdr:to>
      <cdr:x>0.4237</cdr:x>
      <cdr:y>0.51623</cdr:y>
    </cdr:to>
    <cdr:sp macro="" textlink="">
      <cdr:nvSpPr>
        <cdr:cNvPr id="3" name="Выноска 1 2"/>
        <cdr:cNvSpPr/>
      </cdr:nvSpPr>
      <cdr:spPr>
        <a:xfrm xmlns:a="http://schemas.openxmlformats.org/drawingml/2006/main">
          <a:off x="2484251" y="966478"/>
          <a:ext cx="944750" cy="2062472"/>
        </a:xfrm>
        <a:prstGeom xmlns:a="http://schemas.openxmlformats.org/drawingml/2006/main" prst="borderCallout1">
          <a:avLst>
            <a:gd name="adj1" fmla="val 1566"/>
            <a:gd name="adj2" fmla="val 491"/>
            <a:gd name="adj3" fmla="val 115364"/>
            <a:gd name="adj4" fmla="val -13824"/>
          </a:avLst>
        </a:prstGeom>
        <a:noFill xmlns:a="http://schemas.openxmlformats.org/drawingml/2006/main"/>
        <a:ln xmlns:a="http://schemas.openxmlformats.org/drawingml/2006/main">
          <a:solidFill>
            <a:srgbClr val="FF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>
            <a:lnSpc>
              <a:spcPts val="1500"/>
            </a:lnSpc>
          </a:pPr>
          <a:endParaRPr lang="ru-RU" sz="1600" dirty="0">
            <a:solidFill>
              <a:schemeClr val="tx1"/>
            </a:solidFill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расходов 342297 тыс. руб.</a:t>
          </a:r>
        </a:p>
        <a:p xmlns:a="http://schemas.openxmlformats.org/drawingml/2006/main">
          <a:pPr algn="ctr">
            <a:lnSpc>
              <a:spcPts val="1700"/>
            </a:lnSpc>
          </a:pP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(100%)</a:t>
          </a:r>
          <a:endParaRPr lang="ru-RU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0.29412</cdr:x>
      <cdr:y>0.33333</cdr:y>
    </cdr:from>
    <cdr:to>
      <cdr:x>0.40083</cdr:x>
      <cdr:y>0.52574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0.33816</cdr:x>
      <cdr:y>0.36896</cdr:y>
    </cdr:from>
    <cdr:to>
      <cdr:x>0.41009</cdr:x>
      <cdr:y>0.475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851099" y="1819275"/>
          <a:ext cx="606476" cy="5228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0.57315</cdr:x>
      <cdr:y>0.3709</cdr:y>
    </cdr:from>
    <cdr:to>
      <cdr:x>0.64225</cdr:x>
      <cdr:y>0.47135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4832350" y="1828800"/>
          <a:ext cx="582612" cy="4953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0.80518</cdr:x>
      <cdr:y>0.38442</cdr:y>
    </cdr:from>
    <cdr:to>
      <cdr:x>0.87893</cdr:x>
      <cdr:y>0.48879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6788660" y="1895475"/>
          <a:ext cx="621790" cy="51464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0.06401</cdr:x>
      <cdr:y>0.21728</cdr:y>
    </cdr:from>
    <cdr:to>
      <cdr:x>0.2267</cdr:x>
      <cdr:y>0.24789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 rot="19235682">
          <a:off x="539716" y="1071532"/>
          <a:ext cx="1371600" cy="150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6639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000" dirty="0">
              <a:solidFill>
                <a:schemeClr val="tx1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0.28666</cdr:x>
      <cdr:y>0.36626</cdr:y>
    </cdr:from>
    <cdr:to>
      <cdr:x>0.43976</cdr:x>
      <cdr:y>0.39871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19199334">
          <a:off x="2416854" y="1805946"/>
          <a:ext cx="1290868" cy="160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+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13320 руб.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0.52154</cdr:x>
      <cdr:y>0.38321</cdr:y>
    </cdr:from>
    <cdr:to>
      <cdr:x>0.65572</cdr:x>
      <cdr:y>0.41482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 rot="19103031">
          <a:off x="4397237" y="1889519"/>
          <a:ext cx="1131277" cy="155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+10700 руб.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0.74524</cdr:x>
      <cdr:y>0.40055</cdr:y>
    </cdr:from>
    <cdr:to>
      <cdr:x>0.90793</cdr:x>
      <cdr:y>0.43418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 rot="19227402">
          <a:off x="6283198" y="1975346"/>
          <a:ext cx="1371600" cy="165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+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14345 руб.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0.13048</cdr:x>
      <cdr:y>0.20476</cdr:y>
    </cdr:from>
    <cdr:to>
      <cdr:x>0.20787</cdr:x>
      <cdr:y>0.30619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1100138" y="1009650"/>
          <a:ext cx="652462" cy="5001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b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819E1-87D3-4C7F-AFEF-C5F7C3386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72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2813"/>
            <a:ext cx="5446713" cy="44688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439" tIns="46720" rIns="93439" bIns="46720" numCol="1" anchor="b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0C6669-923F-411D-92F5-409609C4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76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7" rIns="93453" bIns="46727" anchor="b"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F72CA4-CAD5-4431-B57A-D8535C94D0E3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8875" cy="372586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21225"/>
            <a:ext cx="5446713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7" rIns="93453" bIns="46727"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9" rIns="92836" bIns="46419" anchor="b"/>
          <a:lstStyle>
            <a:lvl1pPr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0753C8-97C0-4351-869E-12ECEDC0FE2E}" type="slidenum">
              <a:rPr lang="ru-RU" altLang="ru-RU"/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8875" cy="3725862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21225"/>
            <a:ext cx="5446713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9" rIns="92836" bIns="46419"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33EA6E-5261-4DE1-AC61-5D2117DC9875}" type="slidenum">
              <a:rPr lang="ru-RU" altLang="ru-RU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DDE98A-8C17-4F0D-A572-DD73C8EDE559}" type="slidenum">
              <a:rPr lang="ru-RU" altLang="ru-RU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250DD7-8AC4-467B-BEE4-26064A1B0579}" type="slidenum">
              <a:rPr lang="ru-RU" altLang="ru-RU"/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B32A9E-D19A-4DFD-908D-3F4CDE92D8A5}" type="slidenum">
              <a:rPr lang="ru-RU" altLang="ru-RU"/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24B970-39A1-448E-A581-66916230A66B}" type="slidenum">
              <a:rPr lang="ru-RU" altLang="ru-RU"/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D85AE2-E435-4996-9C53-018C95CD02B1}" type="slidenum">
              <a:rPr lang="ru-RU" altLang="ru-RU"/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6C509-EDD5-48D0-BFAB-62E07A3A66CD}" type="slidenum">
              <a:rPr lang="ru-RU" altLang="ru-RU"/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E9CFF9-6BBC-4E08-A008-063CA94FFAB9}" type="slidenum">
              <a:rPr lang="ru-RU" altLang="ru-RU"/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69BA4B-D03F-4A16-BF98-810F4D4FCD1A}" type="slidenum">
              <a:rPr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992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05" tIns="46703" rIns="93405" bIns="46703" anchor="b"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1A419D-03D1-4652-BD59-C9B20DD1AE57}" type="slidenum">
              <a:rPr lang="ru-RU" altLang="ru-RU"/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8875" cy="37258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21225"/>
            <a:ext cx="5446713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05" tIns="46703" rIns="93405" bIns="46703"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4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14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8056-9B8C-47D4-A391-25E6950A520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54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6ED80C-4750-4904-97F1-BEC37135CC13}" type="slidenum">
              <a:rPr lang="ru-RU" altLang="ru-RU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9" rIns="92836" bIns="46419" anchor="b"/>
          <a:lstStyle>
            <a:lvl1pPr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6C0A52-BE31-42BD-8659-26A5C16A2868}" type="slidenum">
              <a:rPr lang="ru-RU" altLang="ru-RU"/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8875" cy="372586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21225"/>
            <a:ext cx="5446713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9" rIns="92836" bIns="46419"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5" tIns="46323" rIns="92645" bIns="46323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B80A86-9360-4A76-BD01-20F94E2831AF}" type="slidenum">
              <a:rPr lang="ru-RU" altLang="ru-RU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B783-2C2C-44F2-B647-D46D7E8A02A9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A40A-88B7-452A-9948-A8C9D13E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77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A9F5-F288-4710-BBC8-AF22AEA08111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7383-6C4A-487C-92FE-71EC9815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515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24F3-A974-43CE-BBFB-805990246813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DAF5-6659-453E-8E75-5C761C02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698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30C0-2E9B-4ADF-8B8F-A67AB04999C6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DEE4-E8D9-4F10-A40E-9A1E7720F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232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8F6A-18D7-4B30-A259-D52C2FC23DA2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CD8C-4138-438D-91E1-19F5EDE76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900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0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0687-9E3F-4CBF-8E0D-87FAA60DCBA8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FA19-4F13-45F8-BC14-CB592BFF9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362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0D00C-B092-4779-B480-FC47A5241E13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36837-C507-4910-9539-4C1E610DE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726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63FB-1D21-4FC7-8257-AF2B0E9DE1FC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EABC7-FEE8-4574-A08F-0223CB86E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07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84E2-E940-4033-ACB3-04C51168C518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E3A0-C9FF-4E6E-B9A1-20410092C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7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95C6-DDB3-4803-AD84-50B0F46DA7D8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F35F-860C-4451-ADCE-A3C23C243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15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E51C-3A4B-4F04-9832-DDA6CFC2149E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81A7-2A0F-4EB9-BCD8-4F67918AA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807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2DB8E-2E24-4B80-BF51-CF367BFFD9C0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DAE4-6D0C-4D19-B12D-41D6DDD3A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25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9ECC-E7D2-426E-95BF-908736AA3851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0C194-721D-4623-B9E6-44C316D82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110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BB6AC2-B175-4CDC-80FC-5FA5ACD9C52D}" type="datetime1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8013" y="6499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CBCAF8-AA5E-41A2-9921-7A1711E3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9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9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jpeg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4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5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12"/>
          <p:cNvSpPr>
            <a:spLocks noChangeArrowheads="1"/>
          </p:cNvSpPr>
          <p:nvPr/>
        </p:nvSpPr>
        <p:spPr bwMode="auto">
          <a:xfrm>
            <a:off x="1122363" y="130175"/>
            <a:ext cx="743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 «Ржевский район»</a:t>
            </a:r>
            <a:endParaRPr lang="ru-RU" altLang="ru-RU" sz="160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Прямоугольник 12"/>
          <p:cNvSpPr>
            <a:spLocks noChangeArrowheads="1"/>
          </p:cNvSpPr>
          <p:nvPr/>
        </p:nvSpPr>
        <p:spPr bwMode="auto">
          <a:xfrm>
            <a:off x="581025" y="1971675"/>
            <a:ext cx="8105775" cy="3046988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i="1" spc="50" dirty="0">
                <a:ln w="11430">
                  <a:solidFill>
                    <a:srgbClr val="C00000"/>
                  </a:solidFill>
                </a:ln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Отчет</a:t>
            </a:r>
          </a:p>
          <a:p>
            <a:pPr>
              <a:defRPr/>
            </a:pPr>
            <a:r>
              <a:rPr lang="ru-RU" sz="4800" b="1" i="1" spc="50" dirty="0">
                <a:ln w="11430">
                  <a:solidFill>
                    <a:srgbClr val="C00000"/>
                  </a:solidFill>
                </a:ln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исполнении бюджета </a:t>
            </a:r>
          </a:p>
          <a:p>
            <a:pPr>
              <a:defRPr/>
            </a:pPr>
            <a:r>
              <a:rPr lang="ru-RU" sz="4800" b="1" i="1" spc="50" dirty="0">
                <a:ln w="11430">
                  <a:solidFill>
                    <a:srgbClr val="C00000"/>
                  </a:solidFill>
                </a:ln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 «Ржевский район» </a:t>
            </a:r>
          </a:p>
          <a:p>
            <a:pPr>
              <a:defRPr/>
            </a:pPr>
            <a:r>
              <a:rPr lang="ru-RU" sz="4800" b="1" i="1" spc="50" dirty="0">
                <a:ln w="11430">
                  <a:solidFill>
                    <a:srgbClr val="C00000"/>
                  </a:solidFill>
                </a:ln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2018 год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1 2"/>
          <p:cNvSpPr/>
          <p:nvPr/>
        </p:nvSpPr>
        <p:spPr>
          <a:xfrm flipH="1">
            <a:off x="2000250" y="2143125"/>
            <a:ext cx="3714750" cy="1466850"/>
          </a:xfrm>
          <a:prstGeom prst="borderCallout1">
            <a:avLst>
              <a:gd name="adj1" fmla="val 896"/>
              <a:gd name="adj2" fmla="val 295"/>
              <a:gd name="adj3" fmla="val 78156"/>
              <a:gd name="adj4" fmla="val -15189"/>
            </a:avLst>
          </a:prstGeom>
          <a:solidFill>
            <a:srgbClr val="FFCCCC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Национальная экономика – 40502 тыс. руб. (11,8%)</a:t>
            </a:r>
          </a:p>
          <a:p>
            <a:pPr algn="l">
              <a:defRPr/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Национальная безопасность и правоохранительная</a:t>
            </a:r>
          </a:p>
          <a:p>
            <a:pPr algn="l">
              <a:defRPr/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деятельность –  1813 руб. (0,5%)</a:t>
            </a:r>
          </a:p>
          <a:p>
            <a:pPr algn="l">
              <a:defRPr/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Жилищно-коммунальное хозяйство – 34260 тыс. руб. (10,0%)</a:t>
            </a:r>
          </a:p>
          <a:p>
            <a:pPr algn="l">
              <a:defRPr/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Средства массовой информации – 946 тыс. руб. (0,3%)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Администрация Тверской области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Прямоугольник 12"/>
          <p:cNvSpPr>
            <a:spLocks noChangeArrowheads="1"/>
          </p:cNvSpPr>
          <p:nvPr/>
        </p:nvSpPr>
        <p:spPr bwMode="auto">
          <a:xfrm>
            <a:off x="1122363" y="130175"/>
            <a:ext cx="7916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Расходы бюджета МО «Ржевский район» в 2018 году (тыс. руб.) </a:t>
            </a:r>
          </a:p>
        </p:txBody>
      </p:sp>
      <p:sp>
        <p:nvSpPr>
          <p:cNvPr id="4104" name="Rectangle 33"/>
          <p:cNvSpPr>
            <a:spLocks noChangeArrowheads="1"/>
          </p:cNvSpPr>
          <p:nvPr/>
        </p:nvSpPr>
        <p:spPr bwMode="auto">
          <a:xfrm>
            <a:off x="0" y="4157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graphicFrame>
        <p:nvGraphicFramePr>
          <p:cNvPr id="2" name="Диаграмма 12"/>
          <p:cNvGraphicFramePr>
            <a:graphicFrameLocks/>
          </p:cNvGraphicFramePr>
          <p:nvPr/>
        </p:nvGraphicFramePr>
        <p:xfrm>
          <a:off x="5591175" y="857250"/>
          <a:ext cx="8093075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Выноска 1 3"/>
          <p:cNvSpPr/>
          <p:nvPr/>
        </p:nvSpPr>
        <p:spPr>
          <a:xfrm flipH="1">
            <a:off x="2000250" y="4486275"/>
            <a:ext cx="3714750" cy="1733550"/>
          </a:xfrm>
          <a:prstGeom prst="borderCallout1">
            <a:avLst>
              <a:gd name="adj1" fmla="val 750"/>
              <a:gd name="adj2" fmla="val -434"/>
              <a:gd name="adj3" fmla="val 98771"/>
              <a:gd name="adj4" fmla="val -14986"/>
            </a:avLst>
          </a:prstGeom>
          <a:solidFill>
            <a:srgbClr val="66CC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Образование – 171944 тыс. руб. (50,3%)</a:t>
            </a:r>
          </a:p>
          <a:p>
            <a:pPr algn="l"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Культура и кинематография – 27677  тыс. руб.(8,1%)</a:t>
            </a:r>
          </a:p>
          <a:p>
            <a:pPr algn="l"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Социальная политика – 17804 тыс. руб. (5,2%)</a:t>
            </a:r>
          </a:p>
          <a:p>
            <a:pPr algn="l"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Физическая культура и спорт – 481 тыс. руб. (0,1%)</a:t>
            </a:r>
          </a:p>
        </p:txBody>
      </p:sp>
      <p:sp>
        <p:nvSpPr>
          <p:cNvPr id="5" name="Выноска 1 4"/>
          <p:cNvSpPr/>
          <p:nvPr/>
        </p:nvSpPr>
        <p:spPr>
          <a:xfrm flipH="1">
            <a:off x="2000250" y="933450"/>
            <a:ext cx="3714750" cy="390525"/>
          </a:xfrm>
          <a:prstGeom prst="borderCallout1">
            <a:avLst>
              <a:gd name="adj1" fmla="val 2841"/>
              <a:gd name="adj2" fmla="val 385"/>
              <a:gd name="adj3" fmla="val 152910"/>
              <a:gd name="adj4" fmla="val -1521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Общегосударственные вопросы – 29701 тыс. руб. (8,7%)</a:t>
            </a:r>
          </a:p>
        </p:txBody>
      </p:sp>
      <p:sp>
        <p:nvSpPr>
          <p:cNvPr id="6" name="Выноска 1 5"/>
          <p:cNvSpPr/>
          <p:nvPr/>
        </p:nvSpPr>
        <p:spPr>
          <a:xfrm flipH="1">
            <a:off x="2000250" y="1552575"/>
            <a:ext cx="3714750" cy="400050"/>
          </a:xfrm>
          <a:prstGeom prst="borderCallout1">
            <a:avLst>
              <a:gd name="adj1" fmla="val 6312"/>
              <a:gd name="adj2" fmla="val -219"/>
              <a:gd name="adj3" fmla="val 94141"/>
              <a:gd name="adj4" fmla="val -15172"/>
            </a:avLst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Межбюджетные трансферты – 17169 тыс. руб. (5,0%)</a:t>
            </a: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180975" y="2143125"/>
            <a:ext cx="1733550" cy="1466850"/>
          </a:xfrm>
          <a:prstGeom prst="flowChartMagnetic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Расходы на поддержку отраслей экономики 77521 тыс. руб. (22,6%)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95250" y="4486275"/>
            <a:ext cx="1819275" cy="1733550"/>
          </a:xfrm>
          <a:prstGeom prst="flowChartMagneticTap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0033CC"/>
                </a:solidFill>
              </a:rPr>
              <a:t>Расходы социальной </a:t>
            </a:r>
            <a:r>
              <a:rPr lang="ru-RU" sz="1050" b="1" dirty="0">
                <a:solidFill>
                  <a:srgbClr val="0033CC"/>
                </a:solidFill>
              </a:rPr>
              <a:t>направленности </a:t>
            </a:r>
          </a:p>
          <a:p>
            <a:pPr>
              <a:defRPr/>
            </a:pPr>
            <a:r>
              <a:rPr lang="ru-RU" sz="1100" b="1" dirty="0">
                <a:solidFill>
                  <a:srgbClr val="0033CC"/>
                </a:solidFill>
              </a:rPr>
              <a:t>217906 тыс. руб. (63,7%)</a:t>
            </a:r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07156" y="0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12"/>
          <p:cNvSpPr>
            <a:spLocks noChangeArrowheads="1"/>
          </p:cNvSpPr>
          <p:nvPr/>
        </p:nvSpPr>
        <p:spPr bwMode="auto">
          <a:xfrm>
            <a:off x="1223963" y="0"/>
            <a:ext cx="7700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Исполнение указов президента РФ о повышении заработной платы отдельных категорий работников за 2012-2018 годы (руб.)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graphicFrame>
        <p:nvGraphicFramePr>
          <p:cNvPr id="2" name="Диаграмма 10"/>
          <p:cNvGraphicFramePr>
            <a:graphicFrameLocks/>
          </p:cNvGraphicFramePr>
          <p:nvPr/>
        </p:nvGraphicFramePr>
        <p:xfrm>
          <a:off x="85725" y="858838"/>
          <a:ext cx="8905875" cy="560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4"/>
          <p:cNvSpPr txBox="1">
            <a:spLocks/>
          </p:cNvSpPr>
          <p:nvPr/>
        </p:nvSpPr>
        <p:spPr bwMode="auto">
          <a:xfrm>
            <a:off x="-103002" y="-4763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Администрация Тверской области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12"/>
          <p:cNvSpPr>
            <a:spLocks noChangeArrowheads="1"/>
          </p:cNvSpPr>
          <p:nvPr/>
        </p:nvSpPr>
        <p:spPr bwMode="auto">
          <a:xfrm>
            <a:off x="1122363" y="130175"/>
            <a:ext cx="8021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Расходы за 2018 год в разрезе муниципальных программ (тыс. руб.) 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0" y="4157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graphicFrame>
        <p:nvGraphicFramePr>
          <p:cNvPr id="5128" name="Объект 1"/>
          <p:cNvGraphicFramePr>
            <a:graphicFrameLocks noChangeAspect="1"/>
          </p:cNvGraphicFramePr>
          <p:nvPr/>
        </p:nvGraphicFramePr>
        <p:xfrm>
          <a:off x="-993775" y="1814513"/>
          <a:ext cx="624522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Лист" r:id="rId6" imgW="10477500" imgH="5972175" progId="Excel.Sheet.12">
                  <p:embed/>
                </p:oleObj>
              </mc:Choice>
              <mc:Fallback>
                <p:oleObj name="Лист" r:id="rId6" imgW="10477500" imgH="5972175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3775" y="1814513"/>
                        <a:ext cx="6245225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5"/>
          <p:cNvSpPr txBox="1">
            <a:spLocks/>
          </p:cNvSpPr>
          <p:nvPr/>
        </p:nvSpPr>
        <p:spPr bwMode="auto">
          <a:xfrm>
            <a:off x="0" y="990600"/>
            <a:ext cx="4419600" cy="3810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rgbClr val="FFFF99"/>
                </a:solidFill>
              </a:rPr>
              <a:t>Доля программных расходов - 98,9%</a:t>
            </a:r>
          </a:p>
        </p:txBody>
      </p:sp>
      <p:graphicFrame>
        <p:nvGraphicFramePr>
          <p:cNvPr id="17" name="Объект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83498"/>
              </p:ext>
            </p:extLst>
          </p:nvPr>
        </p:nvGraphicFramePr>
        <p:xfrm>
          <a:off x="4475163" y="908194"/>
          <a:ext cx="4668837" cy="5926142"/>
        </p:xfrm>
        <a:graphic>
          <a:graphicData uri="http://schemas.openxmlformats.org/drawingml/2006/table">
            <a:tbl>
              <a:tblPr/>
              <a:tblGrid>
                <a:gridCol w="373062"/>
                <a:gridCol w="2867025"/>
                <a:gridCol w="742950"/>
                <a:gridCol w="685800"/>
              </a:tblGrid>
              <a:tr h="382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план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исполнено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 расходы бюджета: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380602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342297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96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Программная часть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375539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338587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Развитие муниципальной системы образования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180764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169434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Культура муниципального образования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34861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33429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Развитие физической культуры и спорта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691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481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Социальная поддержка и защита населения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16573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15689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5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Развитие строительного комплекса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530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9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Развитие ЖКХ и благоустройство территории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28223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25175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8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Развитие транспортного комплекса и дорожного хозяйства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40364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38294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Экономическое развитие и инновационная экономика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16994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8202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1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Управление муниципальными финансами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26036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23360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Муниципальное управление и гражданское общество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20228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19987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Управление имущественными и земельными ресурсами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9295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3586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2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Развитие туризма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980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950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7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Расходы, не включенные в муниципальные программы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5063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3710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Резервный фонд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1000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36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Средства на реализацию мероприятий по обращениям, поступающим к депутатам Собрания депутатов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750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680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Расходы на представительные органы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1778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1495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Межбюджетные трансферты на проведение местных выборов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1535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rebuchet MS" pitchFamily="34" charset="0"/>
                        </a:rPr>
                        <a:t>1535</a:t>
                      </a:r>
                    </a:p>
                  </a:txBody>
                  <a:tcPr marL="49310" marR="4931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52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16183" y="-49213"/>
            <a:ext cx="394180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AC111E-34DD-4604-80D1-9671A9B23064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800600" y="1533603"/>
          <a:ext cx="4391025" cy="530979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05225">
                  <a:extLst>
                    <a:ext uri="{9D8B030D-6E8A-4147-A177-3AD203B41FA5}"/>
                  </a:extLst>
                </a:gridCol>
                <a:gridCol w="685800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Модернизация</a:t>
                      </a:r>
                      <a:r>
                        <a:rPr kumimoji="0"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общего образования детей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126927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1711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обеспечение муниципального задания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105635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77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Комплексная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безопасность здания и укрепление МТБ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7285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Подвоз учащихся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7303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2440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Организация питания учащихся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начальных классов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2383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2167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условий для занятия физической культуры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808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8470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Отдых детей в каникулярное время</a:t>
                      </a:r>
                      <a:endParaRPr lang="ru-RU" sz="11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774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7174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Проведение культурно-массовых мероприятий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146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9957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Оплата коммунальных услуг педаг. работникам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2468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7441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Курсовая подготовка педагогических работников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125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319784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«Модернизация дошкольного образования детей»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30055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2121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обеспечение муниципального задания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26935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70614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Компенсация части родительской платы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980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Укрепление МТБ дошкольных учреждений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1674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7060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Оплата коммунальных услуг педаг. работникам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466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33402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3 «Модернизация дополнительного образования детей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637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1915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обеспечение муниципального задания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637</a:t>
                      </a:r>
                      <a:endParaRPr kumimoji="0" lang="ru-RU" sz="11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Обеспечивающая подпрограмма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11815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3619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Расходы на содержание аппарата отдела образования, ЦБ, ХЭГ, методкабинет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11815</a:t>
                      </a:r>
                      <a:endParaRPr kumimoji="0" lang="ru-RU" sz="11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8195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12"/>
          <p:cNvSpPr>
            <a:spLocks noChangeArrowheads="1"/>
          </p:cNvSpPr>
          <p:nvPr/>
        </p:nvSpPr>
        <p:spPr bwMode="auto">
          <a:xfrm>
            <a:off x="1323975" y="0"/>
            <a:ext cx="7700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системы образования Ржевского района Тверской области на 2018-2023 годы»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554956" y="707886"/>
            <a:ext cx="7239000" cy="6001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</a:t>
            </a:r>
            <a:r>
              <a:rPr sz="1100" dirty="0">
                <a:cs typeface="Times New Roman" pitchFamily="18" charset="0"/>
              </a:rPr>
              <a:t>Обеспечение</a:t>
            </a:r>
            <a:r>
              <a:rPr lang="ru-RU" sz="1100" dirty="0">
                <a:cs typeface="Times New Roman" pitchFamily="18" charset="0"/>
              </a:rPr>
              <a:t> позитивной социализации и учебной успешности каждого ребенка, усиление вклада образования в развитие экономики с учетом изменения культурной, социальной и технологической среды </a:t>
            </a:r>
            <a:r>
              <a:rPr sz="1100" dirty="0">
                <a:cs typeface="Times New Roman" pitchFamily="18" charset="0"/>
              </a:rPr>
              <a:t> 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84750" y="1241375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169434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214313" y="1265269"/>
            <a:ext cx="4248150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213" y="1555365"/>
            <a:ext cx="4572000" cy="707886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Удовлетворенность населения качеством образовательных услуг и их доступностью;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Соответствие современным требованиям обучения всех муниципальных общеобразовательных учреждений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176213" y="2255282"/>
            <a:ext cx="4572000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МБУ образования</a:t>
            </a:r>
            <a:r>
              <a:rPr lang="ru-RU" sz="11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2731532"/>
            <a:ext cx="4495800" cy="7143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Отдел образовании администрации Ржевского района;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14 общеобразовательных школ;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7 дошкольных образовательных учреждений;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1 учреждения дополнительного образования (ДЮСШ) 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/>
        </p:nvGraphicFramePr>
        <p:xfrm>
          <a:off x="190500" y="3675063"/>
          <a:ext cx="4419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5"/>
          <p:cNvSpPr txBox="1">
            <a:spLocks/>
          </p:cNvSpPr>
          <p:nvPr/>
        </p:nvSpPr>
        <p:spPr>
          <a:xfrm>
            <a:off x="114300" y="3445907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по сферам деятельности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228600" y="5305425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в 2018 году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Box 20"/>
          <p:cNvSpPr txBox="1">
            <a:spLocks noChangeArrowheads="1"/>
          </p:cNvSpPr>
          <p:nvPr/>
        </p:nvSpPr>
        <p:spPr bwMode="auto">
          <a:xfrm>
            <a:off x="42420" y="5534024"/>
            <a:ext cx="472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Образовательные услуги получили 1089 чел., в т.ч. 253 чел. в детских садах, 836 чел. в школах.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Социальную поддержку в виде компенсация части родительской платы получили родители 374 детей.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Оздоровительной компанией охвачено 694 ребенка.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Все учащиеся начальных классов обеспечены горячим питанием из расчета 40 руб. на чел. в день.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168 детей получили услуги по доп. образованию</a:t>
            </a:r>
            <a:r>
              <a:rPr lang="ru-RU" altLang="ru-RU" sz="90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19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54172" y="-26028"/>
            <a:ext cx="394180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BFE81A2-8A06-4A1A-B6E7-595B72A1D883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800600" y="1638378"/>
          <a:ext cx="4391025" cy="49453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05225">
                  <a:extLst>
                    <a:ext uri="{9D8B030D-6E8A-4147-A177-3AD203B41FA5}"/>
                  </a:extLst>
                </a:gridCol>
                <a:gridCol w="685800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Сохранение и развитие культурного потенциала муниципального образования «Ржевский район» Тверской области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27597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1711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обеспечение муниципального задания на библиотечное обслуживание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9396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77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Субсидии на повышение заработной платы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8301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обеспечение муниципального задания на культурно-концертное обслуживание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4078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24401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обеспечение муниципального задания на дополнительное образование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5832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319784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«Реализация социально значимых проектов в сфере культуры муниципального образования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«Ржевский район» Тверской области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2673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2121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Организация и проведение районных и других мероприятий и проектов различного уровня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1845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70614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Комплектование книжного фонда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115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Проведение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текущего и капитального ремонта учреждений культуры и укрепление МТБ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353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7060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Мероприятие по подключению библиотеки к сети интернет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360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Обеспечивающая подпрограмма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3159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3619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Расходы на обеспечение аппарата и централизованной бухгалтерии отдела культуры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3159</a:t>
                      </a:r>
                      <a:endParaRPr kumimoji="0" lang="ru-RU" sz="11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9219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2"/>
          <p:cNvSpPr>
            <a:spLocks noChangeArrowheads="1"/>
          </p:cNvSpPr>
          <p:nvPr/>
        </p:nvSpPr>
        <p:spPr bwMode="auto">
          <a:xfrm>
            <a:off x="1323975" y="0"/>
            <a:ext cx="7700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«Культура муниципального образования «Ржевский район» Тверской области на 2018-2023 годы»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554956" y="665105"/>
            <a:ext cx="7239000" cy="6001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Создание условий для повышения качества и разнообразия услуг, предоставляемых в сфере культуры и искусства, удовлетворения потребностей в развитии и реализации культурного и духовного потенциала каждой личности»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87131" y="1317589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33429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214313" y="1265269"/>
            <a:ext cx="4248150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213" y="1555365"/>
            <a:ext cx="4572000" cy="861774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Повышение уровня удовлетворенности жителей Ржевского района культурной жизнью;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Увеличение процента охвата детей дополнительным образованием;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Увеличение количества и качества проводимых культурно-досуговых мероприятий.</a:t>
            </a:r>
            <a:endParaRPr lang="ru-RU" sz="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176213" y="2414996"/>
            <a:ext cx="4572000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МБУ культуры</a:t>
            </a:r>
            <a:r>
              <a:rPr lang="ru-RU" sz="11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2413" y="2882606"/>
            <a:ext cx="4495800" cy="7919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Отдел по культуре, туризму и делам молодежи </a:t>
            </a:r>
            <a:r>
              <a:rPr lang="ru-RU" sz="1000" dirty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А</a:t>
            </a:r>
            <a:r>
              <a:rPr lang="ru-RU" sz="1000" dirty="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дминистрации Ржевского района;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22 сельских клуба и 1 ЦДК;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28 филиалов сельских библиотек и 1 МЦБ;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МУ ДО ШИ и 7 филиалов.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176213" y="3674507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в разрезе подпрограмм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214313" y="5610225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в 2018 году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7" name="TextBox 20"/>
          <p:cNvSpPr txBox="1">
            <a:spLocks noChangeArrowheads="1"/>
          </p:cNvSpPr>
          <p:nvPr/>
        </p:nvSpPr>
        <p:spPr bwMode="auto">
          <a:xfrm>
            <a:off x="23813" y="5838825"/>
            <a:ext cx="472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Проведено 2339 культурно массовых мероприятий;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Культурно массовые мероприятия посетили 52,7 тыс. чел.;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Поступило книг за отчетный период 1281 экз.;.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Число посещений библиотек за год составило 89,7 тыс. чел.;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378 детей обучаются в 7 филиалов Детской школы искусств.</a:t>
            </a:r>
            <a:endParaRPr lang="ru-RU" altLang="ru-RU" sz="90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88106" y="3922157"/>
          <a:ext cx="4660107" cy="170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03002" y="-4763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31172" y="1532389"/>
          <a:ext cx="4665519" cy="528972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934868">
                  <a:extLst>
                    <a:ext uri="{9D8B030D-6E8A-4147-A177-3AD203B41FA5}"/>
                  </a:extLst>
                </a:gridCol>
                <a:gridCol w="730651">
                  <a:extLst>
                    <a:ext uri="{9D8B030D-6E8A-4147-A177-3AD203B41FA5}"/>
                  </a:extLst>
                </a:gridCol>
              </a:tblGrid>
              <a:tr h="392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33523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Социальная поддержка семей и детей Ржевского района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12818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3512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предоставления жилых помещений детям-сиротам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9850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224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жилыми помещениями малоимущих многодетных семей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2047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3512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Оказание адресной социальной помощи многодетным семьям, детям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из малообеспеченных семей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8313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Ёлки Главы для одаренных детей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8313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акций,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повышающих имидж семей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18313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деятельности КДН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329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27415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«Социальная поддержка старшего поколения Ржевского района»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670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2061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Выплата пенсий за выслугу 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389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22457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Материальное обеспечение граждан, удостоенных звания «Почетный гражданин Ржевского района»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39378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Чествование людей, внесших значительный вклад в развитие района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238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5663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Поддержка общественных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48387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Подпрограмма 3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«Повышение имиджа района, социальная поддержка отдельных категорий граждан»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816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Оказание материальной помощи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120</a:t>
                      </a:r>
                      <a:endParaRPr kumimoji="0" lang="ru-RU" sz="11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льготного проезда отдельным категориям граждан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646</a:t>
                      </a:r>
                      <a:endParaRPr kumimoji="0" lang="ru-RU" sz="11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</a:tbl>
          </a:graphicData>
        </a:graphic>
      </p:graphicFrame>
      <p:pic>
        <p:nvPicPr>
          <p:cNvPr id="1024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2"/>
          <p:cNvSpPr>
            <a:spLocks noChangeArrowheads="1"/>
          </p:cNvSpPr>
          <p:nvPr/>
        </p:nvSpPr>
        <p:spPr bwMode="auto">
          <a:xfrm>
            <a:off x="1143000" y="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и защита населения муниципального образования «Ржевский район» на 2018-2023 годы»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523999" y="739059"/>
            <a:ext cx="7239000" cy="43088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Социальная поддержка и улучшение качества жизни социально-уязвимых категорий граждан, в том числе за счет развития адресных форм социальной помощи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257300"/>
          <a:ext cx="4717473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3070804">
                  <a:extLst>
                    <a:ext uri="{9D8B030D-6E8A-4147-A177-3AD203B41FA5}"/>
                  </a:extLst>
                </a:gridCol>
                <a:gridCol w="1646669">
                  <a:extLst>
                    <a:ext uri="{9D8B030D-6E8A-4147-A177-3AD203B41FA5}"/>
                  </a:extLst>
                </a:gridCol>
              </a:tblGrid>
              <a:tr h="211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15689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4717473" y="4178473"/>
            <a:ext cx="4426526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473" y="4468569"/>
            <a:ext cx="4426527" cy="1015663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Увеличение доли граждан, охваченных мерами социальной поддержки;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Увеличение доли семей, охваченных адресной социальной помощью;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Сокращение числа нуждающихся в жилье детей-сирот и лиц из их числа за счет обеспечения благоустроенным жильём.</a:t>
            </a:r>
            <a:endParaRPr lang="ru-RU" sz="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4717473" y="5502846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в 2018 году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2" name="TextBox 20"/>
          <p:cNvSpPr txBox="1">
            <a:spLocks noChangeArrowheads="1"/>
          </p:cNvSpPr>
          <p:nvPr/>
        </p:nvSpPr>
        <p:spPr bwMode="auto">
          <a:xfrm>
            <a:off x="4738688" y="5816600"/>
            <a:ext cx="4405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 dirty="0">
                <a:cs typeface="Times New Roman" pitchFamily="18" charset="0"/>
              </a:rPr>
              <a:t>Приобретено 12 квартир для детей сирот, 1 квартира для малоимущей многодетной семьи;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 dirty="0">
                <a:cs typeface="Times New Roman" pitchFamily="18" charset="0"/>
              </a:rPr>
              <a:t>Пенсию за выслугу лет получают 14 человек.;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 dirty="0">
                <a:cs typeface="Times New Roman" pitchFamily="18" charset="0"/>
              </a:rPr>
              <a:t>11 человек получили материальную помощь;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 dirty="0">
                <a:cs typeface="Times New Roman" pitchFamily="18" charset="0"/>
              </a:rPr>
              <a:t>Приобретено 147 билетов для оплаты льготного проезда;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 dirty="0">
                <a:cs typeface="Times New Roman" pitchFamily="18" charset="0"/>
              </a:rPr>
              <a:t>Оплачено 259 льготных билетов на банные услуги.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59036" y="1169946"/>
          <a:ext cx="4426528" cy="302245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51119"/>
                <a:gridCol w="675409"/>
              </a:tblGrid>
              <a:tr h="2267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Оказание банных услуг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>
                    <a:noFill/>
                  </a:tcPr>
                </a:tc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Именные премии Главы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1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Подпрограмма 4 «Содействие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развитию здравоохранения Ржевского района»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587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Межбюджетные трансферты на создание условий для оказания медицинской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помощи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540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Социальная выплата студентам,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заключившим с Администрацией района договор о целевом обучении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Социальная поддержка медицинских работников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Подпрограмма 5 «Увековечивание памяти погибших в годы ВОВ»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798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1962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Софинансирование расходов на восстановление воинских захоронений, благоустройство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и ремонт захоронений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701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  <a:tr h="23235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Мероприятия по поиску, перезахоронению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останков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97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</a:tr>
            </a:tbl>
          </a:graphicData>
        </a:graphic>
      </p:graphicFrame>
      <p:sp>
        <p:nvSpPr>
          <p:cNvPr id="16" name="Номер слайда 4"/>
          <p:cNvSpPr txBox="1">
            <a:spLocks/>
          </p:cNvSpPr>
          <p:nvPr/>
        </p:nvSpPr>
        <p:spPr bwMode="auto">
          <a:xfrm>
            <a:off x="-103002" y="-4763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800600" y="1419834"/>
          <a:ext cx="4422199" cy="54600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36399">
                  <a:extLst>
                    <a:ext uri="{9D8B030D-6E8A-4147-A177-3AD203B41FA5}"/>
                  </a:extLst>
                </a:gridCol>
                <a:gridCol w="685800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Улучшение условий проживания граждан муниципального образования «Ржевский район» Тверской области»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2234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3202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капитального и текущего ремонта муниципального и жилого фонда и его содержание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819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77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Благоустройство территорий сельских поселений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1415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«Повышение надежности и эффективности функционирования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объектов коммунального хозяйства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муниципального образования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«Ржевский район» Тверской области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22576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24401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переданных полномочий по организации теплоснабжения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9660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27713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переданных полномочий по организации водоснабжения и водоотведения</a:t>
                      </a: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5301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3130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Формирование запаса материально-технических ресурсов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6337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28655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Межбюджетные трансферты на ремонт объектов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водоснабжения и водоотведения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1278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3 «Развитие газификации муниципального образования «Ржевский район» Тверской области»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Подпрограмма 4 «Повышение энергетической эффективности экономики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и сокращение энергетических издержек в муниципальном образовании «Ржевский район»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365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23428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Модернизация уличного освещения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268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  <a:extLst>
                  <a:ext uri="{0D108BD9-81ED-4DB2-BD59-A6C34878D82A}"/>
                </a:extLst>
              </a:tr>
              <a:tr h="15576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Проведение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энергетических обследований зданий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97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</a:tbl>
          </a:graphicData>
        </a:graphic>
      </p:graphicFrame>
      <p:pic>
        <p:nvPicPr>
          <p:cNvPr id="1126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12"/>
          <p:cNvSpPr>
            <a:spLocks noChangeArrowheads="1"/>
          </p:cNvSpPr>
          <p:nvPr/>
        </p:nvSpPr>
        <p:spPr bwMode="auto">
          <a:xfrm>
            <a:off x="885825" y="0"/>
            <a:ext cx="824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«Развитие жилищно-коммунального хозяйства и благоустройства территорий муниципального образования «Ржевский район» Тверской области на 2018-2023 годы»</a:t>
            </a:r>
            <a:endParaRPr lang="ru-RU" altLang="ru-RU" sz="1800" b="1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-14879"/>
            <a:ext cx="709612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028700" y="665105"/>
            <a:ext cx="8021782" cy="43088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Повышение качества жилищно-коммунальных услуг и создание условий для повышения эффективности использование энергетических ресурсов в Ржевском районе Тверской области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39996" y="1138581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25175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323850" y="1144553"/>
            <a:ext cx="4248150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213" y="1455063"/>
            <a:ext cx="4572000" cy="1015663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Увеличение роста удовлетворенности населения жилищно-коммунальными услугами;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Снижение уровня износа коммунальной инфраструктуры;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Повышения уровня газификации Ржевского района;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Снижение доли населения, проживающего в домах, признанных  аварийными.</a:t>
            </a:r>
            <a:endParaRPr lang="ru-RU" sz="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176213" y="2414996"/>
            <a:ext cx="4572000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2413" y="2882607"/>
            <a:ext cx="4495800" cy="2762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ea typeface="Lucida Grande"/>
                <a:cs typeface="Times New Roman" pitchFamily="18" charset="0"/>
              </a:rPr>
              <a:t>Администрация Ржевского района.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176213" y="3158836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в разрезе подпрограмм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161925" y="5443104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запасов материально-технических ресурсов</a:t>
            </a:r>
          </a:p>
        </p:txBody>
      </p:sp>
      <p:sp>
        <p:nvSpPr>
          <p:cNvPr id="11295" name="TextBox 20"/>
          <p:cNvSpPr txBox="1">
            <a:spLocks noChangeArrowheads="1"/>
          </p:cNvSpPr>
          <p:nvPr/>
        </p:nvSpPr>
        <p:spPr bwMode="auto">
          <a:xfrm>
            <a:off x="0" y="5765800"/>
            <a:ext cx="472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Приобретен бортовой автомобиль с кран манипуляторной  установкой -5641 тыс. руб.;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Поставка запасных частей для автомобиля, сантехники – 403 тыс. руб.;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Приобретены электродвигатели – 164 тыс. руб.;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Поставлены контейнеры для ТБО – 129 тыс. руб.;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161925" y="2882607"/>
          <a:ext cx="5114925" cy="311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-142209" y="-14288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665087" y="1567054"/>
          <a:ext cx="4385395" cy="407383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80662">
                  <a:extLst>
                    <a:ext uri="{9D8B030D-6E8A-4147-A177-3AD203B41FA5}"/>
                  </a:extLst>
                </a:gridCol>
                <a:gridCol w="604733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 и сохранность автомобильных дорог общего пользования местного</a:t>
                      </a:r>
                      <a:r>
                        <a:rPr kumimoji="0"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значения МО «Ржевский район» Тверской области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37662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3202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Содержание автомобильных дорог общего пользования 2 и 3 класса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6951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77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6163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Капитальный ремонт и ремонт улично-дорожной сети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20972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Ремонт дорог общего пользования местного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значения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2033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Разработка проектной документации по ремонту дорог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581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Софинансирование ремонта дворовых территорий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962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«Транспортное обслуживание населения МО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«Ржевский район» Тверской области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24401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транспортного обслуживания населения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3 «Повышение безопасности дорожного движения в муниципальном образовании «Ржевский район» Тверской области»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251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Межбюджетные трансферты на безопасность движения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251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229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2"/>
          <p:cNvSpPr>
            <a:spLocks noChangeArrowheads="1"/>
          </p:cNvSpPr>
          <p:nvPr/>
        </p:nvSpPr>
        <p:spPr bwMode="auto">
          <a:xfrm>
            <a:off x="885825" y="0"/>
            <a:ext cx="824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«Развитие транспортного комплекса и дорожного хозяйства МО «Ржевский район» Тверской области на 2018-2023 годы»</a:t>
            </a:r>
            <a:endParaRPr lang="ru-RU" altLang="ru-RU" sz="2000" b="1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09612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028700" y="665105"/>
            <a:ext cx="8021782" cy="43088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Создание условий для устойчивого функционирования транспортной системы МО «Ржевский район» Тверской области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30330" y="1189528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38294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252845" y="1144553"/>
            <a:ext cx="4248150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69" y="1463144"/>
            <a:ext cx="4572000" cy="1015663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 Сокращение доли протяженности автомобильных дорог местного значения, не отвечающих нормативным требованиям, в общей протяженности автомобильных дорог регионального значения и местного значения.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Увеличение уровня безопасности дорожного движения в МО «Ржевский район»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74469" y="2491507"/>
            <a:ext cx="4572000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2932391"/>
            <a:ext cx="4495800" cy="2762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Lucida Grande"/>
                <a:cs typeface="Times New Roman" pitchFamily="18" charset="0"/>
              </a:rPr>
              <a:t>Администрация Ржевского района.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90920" y="3208620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в разрезе мероприятий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214745" y="5742705"/>
            <a:ext cx="8596746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реализации в 2018 году</a:t>
            </a:r>
          </a:p>
        </p:txBody>
      </p:sp>
      <p:sp>
        <p:nvSpPr>
          <p:cNvPr id="12319" name="TextBox 20"/>
          <p:cNvSpPr txBox="1">
            <a:spLocks noChangeArrowheads="1"/>
          </p:cNvSpPr>
          <p:nvPr/>
        </p:nvSpPr>
        <p:spPr bwMode="auto">
          <a:xfrm>
            <a:off x="315913" y="5984875"/>
            <a:ext cx="84963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Капитальный ремонт автомобильной дороги Михалево-Бочарово (1,8 кв.м);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Ремонт автомобильной дороги Ржев-Осташков-Каменица (0,8 кв.м);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 Ремонт дороги Ефимово-Хрипелёво (0,38 кв.м);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000">
                <a:cs typeface="Times New Roman" pitchFamily="18" charset="0"/>
              </a:rPr>
              <a:t>Проектная документация для ремонта дорог Ржев-Сухуша, Мясцово-Бобронниково, Москва-Рига Осуга-Пятницкое, Осуга-Федяйково братское захоронение, Ржев-Клешнево до д. Першино;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0" y="2870918"/>
          <a:ext cx="4572000" cy="298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Номер слайда 4"/>
          <p:cNvSpPr txBox="1">
            <a:spLocks/>
          </p:cNvSpPr>
          <p:nvPr/>
        </p:nvSpPr>
        <p:spPr bwMode="auto">
          <a:xfrm>
            <a:off x="-127937" y="9949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662920" y="1572771"/>
          <a:ext cx="4385395" cy="372889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80662">
                  <a:extLst>
                    <a:ext uri="{9D8B030D-6E8A-4147-A177-3AD203B41FA5}"/>
                  </a:extLst>
                </a:gridCol>
                <a:gridCol w="604733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Мониторинг социально-экономического</a:t>
                      </a:r>
                      <a:r>
                        <a:rPr kumimoji="0"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развития и совершенствование системы программно-целевого планирования и прогнозирования социально-экономического развития МО «Ржевский район» Тверской области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3202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Участие Ржевского района в работе Ассоциации муниципальных образований Тверской области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«Сельское хозяйство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муниципального образования «Ржевский район» Тверской области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24401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Мероприятия по ликвидации болезни животных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Субсидии на возмещение сельхоз товара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производителя в части затрат на предотвращение выбытия из сельхоз оборота сельхозугодий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1077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3 «Устойчивое развитие сельских территорий муниципального образования «Ржевский район» Тверской области»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7059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Развитие газификации в Ржевском районе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7059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3315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12"/>
          <p:cNvSpPr>
            <a:spLocks noChangeArrowheads="1"/>
          </p:cNvSpPr>
          <p:nvPr/>
        </p:nvSpPr>
        <p:spPr bwMode="auto">
          <a:xfrm>
            <a:off x="885825" y="0"/>
            <a:ext cx="824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«Экономическое развитие и инновационная экономика муниципального образования «Ржевский район» Тверской области на 2018-2023 годы»</a:t>
            </a:r>
            <a:endParaRPr lang="ru-RU" altLang="ru-RU" sz="2000" b="1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-14288"/>
            <a:ext cx="709612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874713" y="579751"/>
            <a:ext cx="8258175" cy="6001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Создание условий для обеспечения сбалансированного экономического роста, повышение конкурентоспособности продукции агропромышленного комплекса и устойчивое развитие сельских территорий МО «Ржевский район» Тверской области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92675" y="1269947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8202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252845" y="1144553"/>
            <a:ext cx="4248150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69" y="1463144"/>
            <a:ext cx="4572000" cy="1015663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Увеличения темпа роста реальной среднемесячной начисленной заработной платы работников;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Сокращение числа семей, нуждающихся в улучшении жилищных условий;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Строительство газораспределительных систем и увеличение уровня газификации жилых домов.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74469" y="2491507"/>
            <a:ext cx="4572000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2932391"/>
            <a:ext cx="4495800" cy="2762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Lucida Grande"/>
                <a:cs typeface="Times New Roman" pitchFamily="18" charset="0"/>
              </a:rPr>
              <a:t>Администрация Ржевского района.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90920" y="3208620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в разрезе подпрограмм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4621212" y="5265564"/>
            <a:ext cx="4484687" cy="2421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реализации в 2018 году</a:t>
            </a:r>
          </a:p>
        </p:txBody>
      </p:sp>
      <p:sp>
        <p:nvSpPr>
          <p:cNvPr id="18463" name="TextBox 20"/>
          <p:cNvSpPr txBox="1">
            <a:spLocks noChangeArrowheads="1"/>
          </p:cNvSpPr>
          <p:nvPr/>
        </p:nvSpPr>
        <p:spPr bwMode="auto">
          <a:xfrm>
            <a:off x="4621213" y="5507734"/>
            <a:ext cx="4484687" cy="1323439"/>
          </a:xfrm>
          <a:prstGeom prst="rect">
            <a:avLst/>
          </a:prstGeom>
          <a:noFill/>
          <a:ln w="952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 Получатели субсидий ИП Глава КФХ </a:t>
            </a:r>
            <a:r>
              <a:rPr lang="ru-RU" sz="1000" dirty="0" err="1" smtClean="0">
                <a:cs typeface="Times New Roman" pitchFamily="18" charset="0"/>
              </a:rPr>
              <a:t>Анущенков</a:t>
            </a:r>
            <a:r>
              <a:rPr lang="ru-RU" sz="1000" dirty="0" smtClean="0">
                <a:cs typeface="Times New Roman" pitchFamily="18" charset="0"/>
              </a:rPr>
              <a:t> В.Е., КФХ Зонтов Л.Т., КФХ </a:t>
            </a:r>
            <a:r>
              <a:rPr lang="ru-RU" sz="1000" dirty="0" err="1" smtClean="0">
                <a:cs typeface="Times New Roman" pitchFamily="18" charset="0"/>
              </a:rPr>
              <a:t>Коховец</a:t>
            </a:r>
            <a:r>
              <a:rPr lang="ru-RU" sz="1000" dirty="0" smtClean="0">
                <a:cs typeface="Times New Roman" pitchFamily="18" charset="0"/>
              </a:rPr>
              <a:t> Н.Н., КФХ </a:t>
            </a:r>
            <a:r>
              <a:rPr lang="ru-RU" sz="1000" dirty="0" err="1" smtClean="0">
                <a:cs typeface="Times New Roman" pitchFamily="18" charset="0"/>
              </a:rPr>
              <a:t>Эрин</a:t>
            </a:r>
            <a:r>
              <a:rPr lang="ru-RU" sz="1000" dirty="0" smtClean="0">
                <a:cs typeface="Times New Roman" pitchFamily="18" charset="0"/>
              </a:rPr>
              <a:t> Ю.Е., КФХ </a:t>
            </a:r>
            <a:r>
              <a:rPr lang="ru-RU" sz="1000" dirty="0" err="1" smtClean="0">
                <a:cs typeface="Times New Roman" pitchFamily="18" charset="0"/>
              </a:rPr>
              <a:t>Сугян</a:t>
            </a:r>
            <a:r>
              <a:rPr lang="ru-RU" sz="1000" dirty="0" smtClean="0">
                <a:cs typeface="Times New Roman" pitchFamily="18" charset="0"/>
              </a:rPr>
              <a:t> С.С., КФХ Пояркова О.В., СПК «Приволжское», СПК «Успенское», ООО «</a:t>
            </a:r>
            <a:r>
              <a:rPr lang="ru-RU" sz="1000" dirty="0" err="1" smtClean="0">
                <a:cs typeface="Times New Roman" pitchFamily="18" charset="0"/>
              </a:rPr>
              <a:t>Афанасовский</a:t>
            </a:r>
            <a:r>
              <a:rPr lang="ru-RU" sz="1000" dirty="0" smtClean="0">
                <a:cs typeface="Times New Roman" pitchFamily="18" charset="0"/>
              </a:rPr>
              <a:t>»;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Разработана проектная документация , проведена </a:t>
            </a:r>
            <a:r>
              <a:rPr lang="ru-RU" sz="1000" dirty="0" err="1" smtClean="0">
                <a:cs typeface="Times New Roman" pitchFamily="18" charset="0"/>
              </a:rPr>
              <a:t>госэкспертиза</a:t>
            </a:r>
            <a:r>
              <a:rPr lang="ru-RU" sz="1000" dirty="0" smtClean="0">
                <a:cs typeface="Times New Roman" pitchFamily="18" charset="0"/>
              </a:rPr>
              <a:t> объектов: газоснабжение д. Костерево-д. </a:t>
            </a:r>
            <a:r>
              <a:rPr lang="ru-RU" sz="1000" dirty="0" err="1" smtClean="0">
                <a:cs typeface="Times New Roman" pitchFamily="18" charset="0"/>
              </a:rPr>
              <a:t>Есемово</a:t>
            </a:r>
            <a:r>
              <a:rPr lang="ru-RU" sz="1000" dirty="0" smtClean="0">
                <a:cs typeface="Times New Roman" pitchFamily="18" charset="0"/>
              </a:rPr>
              <a:t>; д. Зайцево-д. </a:t>
            </a:r>
            <a:r>
              <a:rPr lang="ru-RU" sz="1000" dirty="0" err="1" smtClean="0">
                <a:cs typeface="Times New Roman" pitchFamily="18" charset="0"/>
              </a:rPr>
              <a:t>Азарово</a:t>
            </a:r>
            <a:r>
              <a:rPr lang="ru-RU" sz="1000" dirty="0" smtClean="0">
                <a:cs typeface="Times New Roman" pitchFamily="18" charset="0"/>
              </a:rPr>
              <a:t>, д. </a:t>
            </a:r>
            <a:r>
              <a:rPr lang="ru-RU" sz="1000" dirty="0" err="1" smtClean="0">
                <a:cs typeface="Times New Roman" pitchFamily="18" charset="0"/>
              </a:rPr>
              <a:t>Мининские</a:t>
            </a:r>
            <a:r>
              <a:rPr lang="ru-RU" sz="1000" dirty="0" smtClean="0">
                <a:cs typeface="Times New Roman" pitchFamily="18" charset="0"/>
              </a:rPr>
              <a:t> Дворы, п. Мончалово, д. Трубино;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Строительно-монтажные работы по объекту «Газоснабжение д. Турбаево» 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0" y="3070506"/>
          <a:ext cx="4984750" cy="38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-151967" y="-4763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660756" y="1694576"/>
          <a:ext cx="4385395" cy="32877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80662">
                  <a:extLst>
                    <a:ext uri="{9D8B030D-6E8A-4147-A177-3AD203B41FA5}"/>
                  </a:extLst>
                </a:gridCol>
                <a:gridCol w="604733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Обеспечение сбалансированности и стабильности бюджета</a:t>
                      </a:r>
                      <a:r>
                        <a:rPr kumimoji="0"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муниципального образования «Ржевский район» Тверской области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15852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3202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Межбюджетные трансферты на обеспечение сбалансированности бюджетов поселений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5456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Межбюджетные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трансферты на содействие развитие инфраструктуры поселений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10178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Межбюджетные трансферты на повышение оплаты труда в связи с увеличением МРОТ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«Повышение качества организации бюджетного процесса и эффективности использования средств районного бюджета»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Обеспечивающая подпрограмма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7509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Расходы на обеспечение деятельности администратора программы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7509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4339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12"/>
          <p:cNvSpPr>
            <a:spLocks noChangeArrowheads="1"/>
          </p:cNvSpPr>
          <p:nvPr/>
        </p:nvSpPr>
        <p:spPr bwMode="auto">
          <a:xfrm>
            <a:off x="885825" y="0"/>
            <a:ext cx="824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муниципальными финансами муниципального образования «Ржевский район» Тверской области на 2018-2023 годы»</a:t>
            </a:r>
            <a:endParaRPr lang="ru-RU" altLang="ru-RU" sz="2000" b="1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-14288"/>
            <a:ext cx="709612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885825" y="646113"/>
            <a:ext cx="8258175" cy="43088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Создание условий для эффективного использования средств бюджета МО «Ржевский район» Тверской области и обеспечение финансовой устойчивости бюджета 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92675" y="1269947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23361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252845" y="1144553"/>
            <a:ext cx="4248150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538775"/>
            <a:ext cx="4572000" cy="1323439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Увеличения доли налоговых и неналоговых доходов в общем объеме доходов бюджета МО «Ржевский район»;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Оптимизация бюджетных расходов при условии не снижения качества и объемов предоставляемых муниципальных услуг;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Совершенствование бюджетной политики, развитие эффективной системы межбюджетных отношений;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Качественная организация бюджетного процесса в Ржевском районе, обеспечение соблюдения требований бюджетного законодательства.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74469" y="2862214"/>
            <a:ext cx="4572000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956" y="3338464"/>
            <a:ext cx="4495800" cy="2762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Lucida Grande"/>
                <a:cs typeface="Times New Roman" pitchFamily="18" charset="0"/>
              </a:rPr>
              <a:t>Финансовый отдел администрации Ржевского района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74469" y="3780120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в разрезе подпрограмм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4646469" y="5023394"/>
            <a:ext cx="4484687" cy="2421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реализации в 2018 году</a:t>
            </a:r>
          </a:p>
        </p:txBody>
      </p:sp>
      <p:sp>
        <p:nvSpPr>
          <p:cNvPr id="18463" name="TextBox 20"/>
          <p:cNvSpPr txBox="1">
            <a:spLocks noChangeArrowheads="1"/>
          </p:cNvSpPr>
          <p:nvPr/>
        </p:nvSpPr>
        <p:spPr bwMode="auto">
          <a:xfrm>
            <a:off x="4659313" y="5286898"/>
            <a:ext cx="4484687" cy="1477328"/>
          </a:xfrm>
          <a:prstGeom prst="rect">
            <a:avLst/>
          </a:prstGeom>
          <a:noFill/>
          <a:ln w="952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 Проведено 4 заседания комиссии по укреплению налоговой и бюджетной дисциплины, принудительно взыскано налогов 1083,4 тыс. руб.;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Зарегистрировано 2 обособленных подразделения, дополнительный доход на 01.01.2019 г. составил 667 тыс. руб.;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За 2018 год недоимка по налогу по имуществу ф/л снизилась на 50% (1110,5 тыс. руб.), на 01.12.2018 г. составила 803,5 тыс. руб.;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Выявлено 4 ИП не заключающее трудовые договора с работниками, дополнительный доход на 01.01.2019 г. составил 89,4 тыс. руб.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0" y="4094018"/>
          <a:ext cx="4572000" cy="290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Номер слайда 4"/>
          <p:cNvSpPr txBox="1">
            <a:spLocks/>
          </p:cNvSpPr>
          <p:nvPr/>
        </p:nvSpPr>
        <p:spPr bwMode="auto">
          <a:xfrm>
            <a:off x="-151967" y="-14288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8610600" y="1371600"/>
            <a:ext cx="533400" cy="3810000"/>
          </a:xfrm>
          <a:prstGeom prst="rect">
            <a:avLst/>
          </a:prstGeom>
        </p:spPr>
        <p:txBody>
          <a:bodyPr vert="ver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200" dirty="0"/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0952"/>
              </p:ext>
            </p:extLst>
          </p:nvPr>
        </p:nvGraphicFramePr>
        <p:xfrm>
          <a:off x="263538" y="1662642"/>
          <a:ext cx="3955171" cy="489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18707371"/>
              </p:ext>
            </p:extLst>
          </p:nvPr>
        </p:nvGraphicFramePr>
        <p:xfrm>
          <a:off x="4655066" y="704850"/>
          <a:ext cx="4065600" cy="281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34062" y="138586"/>
            <a:ext cx="2092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СТРУКТУРА ДОХОДОВ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34062" y="3852698"/>
            <a:ext cx="2173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СТРУКТУРА РАСХОДОВ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70400" y="530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46248"/>
              </p:ext>
            </p:extLst>
          </p:nvPr>
        </p:nvGraphicFramePr>
        <p:xfrm>
          <a:off x="4196329" y="822361"/>
          <a:ext cx="4862609" cy="299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22500"/>
              </p:ext>
            </p:extLst>
          </p:nvPr>
        </p:nvGraphicFramePr>
        <p:xfrm>
          <a:off x="4109556" y="3884904"/>
          <a:ext cx="5341315" cy="319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1" name="Picture 15" descr="22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/>
        </p:blipFill>
        <p:spPr bwMode="auto">
          <a:xfrm>
            <a:off x="0" y="-36477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3" y="-19788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8600" y="-251313"/>
            <a:ext cx="8915400" cy="1118352"/>
          </a:xfrm>
        </p:spPr>
        <p:txBody>
          <a:bodyPr vert="horz">
            <a:norm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7D471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ИТОГИ ИСПОЛНЕНИЯ БЮДЖЕТА </a:t>
            </a:r>
            <a:br>
              <a:rPr lang="ru-RU" sz="2400" b="1" cap="all" dirty="0" smtClean="0">
                <a:ln w="9000" cmpd="sng">
                  <a:solidFill>
                    <a:srgbClr val="7D471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rgbClr val="7D471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 «Ржевский район»  В 2018 ГОДУ</a:t>
            </a:r>
            <a:endParaRPr lang="ru-RU" sz="2400" b="1" cap="all" dirty="0">
              <a:ln w="9000" cmpd="sng">
                <a:solidFill>
                  <a:srgbClr val="7D471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02406" y="0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38067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646469" y="1784946"/>
          <a:ext cx="4385395" cy="50454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80662">
                  <a:extLst>
                    <a:ext uri="{9D8B030D-6E8A-4147-A177-3AD203B41FA5}"/>
                  </a:extLst>
                </a:gridCol>
                <a:gridCol w="604733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общественного сектора и обеспечение информационной</a:t>
                      </a:r>
                      <a:r>
                        <a:rPr kumimoji="0"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открытости органов местного самоуправления муниципального образования «Ржевский район» Тверской области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946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32021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</a:t>
                      </a:r>
                      <a:r>
                        <a:rPr lang="ru-RU" sz="1100" baseline="0" dirty="0" smtClean="0"/>
                        <a:t> долевого участие финансировании издания районной газеты</a:t>
                      </a:r>
                      <a:endParaRPr lang="ru-RU" sz="11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946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«Организация деятельности по государственной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регистрации актов гражданского состояния на территории муниципального образования «Ржевский район» Тверской области»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557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Содержание отдела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записи актов гражданского состояния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557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3 «Общественная безопасность. Противодействие коррупции и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профилактика правонарушений в муниципальном образовании «Ржевский район»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1322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Расходы на административную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комиссию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66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Организация работы по информированию органов местного самоуправления при угрозе возникновения чрезвычайных ситуаций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1256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Обеспечивающая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подпрограмма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17162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Расходы по Главе и аппарату администрации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17159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Осуществление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органами местного самоуправления отдельных государственных полномочий по ТКО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pic>
        <p:nvPicPr>
          <p:cNvPr id="1536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12"/>
          <p:cNvSpPr>
            <a:spLocks noChangeArrowheads="1"/>
          </p:cNvSpPr>
          <p:nvPr/>
        </p:nvSpPr>
        <p:spPr bwMode="auto">
          <a:xfrm>
            <a:off x="885825" y="0"/>
            <a:ext cx="824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«Муниципальное управление и гражданское общество муниципального образования «Ржевский район» Тверской области на 2018-2023 годы»</a:t>
            </a:r>
            <a:endParaRPr lang="ru-RU" altLang="ru-RU" sz="1800" b="1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-14288"/>
            <a:ext cx="709612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885825" y="646113"/>
            <a:ext cx="8258175" cy="76944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Формирование эффективной системы исполнения ключевых муниципальных функций, совершенствование муниципальной политики в сфере обеспечения и защиты прав и свобод человека и гражданина, сохранение природных и биоресурсов, повышение безопасности жизнедеятельности населения на территории Ржевского района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00600" y="1482294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19987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164956" y="1416474"/>
            <a:ext cx="4248150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31" y="1706569"/>
            <a:ext cx="4572000" cy="1169551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dist="508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Увеличение уровня удовлетворенности граждан работой системы органов местного самоуправления Ржевского района;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Увеличение доли муниципальных служащих, имеющих постоянную мотивацию на профессиональное развитие;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Снижением уровня преступности на территории Ржевского района, первичной заболеваемости наркоманией и снижение риска происшествий на водных объектах на территории района.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74469" y="2876121"/>
            <a:ext cx="4500562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231" y="3358869"/>
            <a:ext cx="4495800" cy="2762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Lucida Grande"/>
                <a:cs typeface="Times New Roman" pitchFamily="18" charset="0"/>
              </a:rPr>
              <a:t>Администрация Ржевского района Тверской области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0" y="3641147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в разрезе подпрограмм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69129" y="5861661"/>
            <a:ext cx="4484687" cy="2421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реализации в 2018 году</a:t>
            </a:r>
          </a:p>
        </p:txBody>
      </p:sp>
      <p:sp>
        <p:nvSpPr>
          <p:cNvPr id="18463" name="TextBox 20"/>
          <p:cNvSpPr txBox="1">
            <a:spLocks noChangeArrowheads="1"/>
          </p:cNvSpPr>
          <p:nvPr/>
        </p:nvSpPr>
        <p:spPr bwMode="auto">
          <a:xfrm>
            <a:off x="79231" y="6143863"/>
            <a:ext cx="4484687" cy="707886"/>
          </a:xfrm>
          <a:prstGeom prst="rect">
            <a:avLst/>
          </a:prstGeom>
          <a:noFill/>
          <a:ln w="952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 Количество зарегистрированных актов гражданского состояния за 2018 год – 406 шт., в том числе: рождение – 95 шт., брака – 32 шт., расторжение брака – 64 шт., смерти – 185 шт.;</a:t>
            </a:r>
            <a:endParaRPr lang="ru-RU" sz="1000" dirty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Проведено 3 заседания административной комиссии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22514" y="3845633"/>
          <a:ext cx="4609234" cy="201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Номер слайда 4"/>
          <p:cNvSpPr txBox="1">
            <a:spLocks/>
          </p:cNvSpPr>
          <p:nvPr/>
        </p:nvSpPr>
        <p:spPr bwMode="auto">
          <a:xfrm>
            <a:off x="-161275" y="-4763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ph/>
          </p:nvPr>
        </p:nvGraphicFramePr>
        <p:xfrm>
          <a:off x="4646469" y="1784946"/>
          <a:ext cx="4385395" cy="396969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3780662">
                  <a:extLst>
                    <a:ext uri="{9D8B030D-6E8A-4147-A177-3AD203B41FA5}"/>
                  </a:extLst>
                </a:gridCol>
                <a:gridCol w="604733">
                  <a:extLst>
                    <a:ext uri="{9D8B030D-6E8A-4147-A177-3AD203B41FA5}"/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Основные мероприятия подпрограмм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29557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kumimoji="0"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Управление имуществом и земельными ресурсами Ржевского района»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1377</a:t>
                      </a:r>
                      <a:endParaRPr kumimoji="0"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32021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Содержание</a:t>
                      </a:r>
                      <a:r>
                        <a:rPr lang="ru-RU" sz="1100" baseline="0" dirty="0" smtClean="0"/>
                        <a:t> казны Ржевского района</a:t>
                      </a:r>
                      <a:endParaRPr lang="ru-RU" sz="11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767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/>
                </a:extLst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Оценка муниципального имущества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Обеспечение государственной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регистрации права собственности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Формирование земельных участков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  <a:tr h="16428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Оценка рыночной стоимости, оформление прав в муниципальную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собственность на невостребованные земельные доли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18944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Подпрограмма 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«Страхование недвижимого имущества, находящегося в собственности муниципального образования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23246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Страхование движимого и недвижимого имущества казны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/>
                </a:tc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Обеспечивающая подпрограмма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2195</a:t>
                      </a:r>
                      <a:endParaRPr kumimoji="0" lang="ru-RU" sz="11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/>
                </a:extLst>
              </a:tr>
              <a:tr h="1595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Расходы на содержание Комитета по управлению имуществом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2195</a:t>
                      </a:r>
                      <a:endParaRPr kumimoji="0" lang="ru-RU" sz="1100" b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pic>
        <p:nvPicPr>
          <p:cNvPr id="1638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2"/>
          <p:cNvSpPr>
            <a:spLocks noChangeArrowheads="1"/>
          </p:cNvSpPr>
          <p:nvPr/>
        </p:nvSpPr>
        <p:spPr bwMode="auto">
          <a:xfrm>
            <a:off x="885825" y="0"/>
            <a:ext cx="824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МП «Управление имуществом и земельными ресурсами муниципального образования «Ржевский район» Тверской области на 2018-2023 годы»</a:t>
            </a:r>
            <a:endParaRPr lang="ru-RU" altLang="ru-RU" sz="1800" b="1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-14288"/>
            <a:ext cx="709612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885825" y="646113"/>
            <a:ext cx="8258175" cy="76944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cs typeface="Times New Roman" pitchFamily="18" charset="0"/>
              </a:rPr>
              <a:t>Цель программы: Повышение эффективности использования муниципального имущества Ржевского района на основе рыночных механизмов в земельно-имущественных отношениях и обеспечение защиты имущественных интересов муниципального образования в случае повреждения или утраты муниципального недвижимого имущества вследствие наступления страховых случаев</a:t>
            </a:r>
            <a:endParaRPr sz="11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00600" y="1482294"/>
          <a:ext cx="411048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75691">
                  <a:extLst>
                    <a:ext uri="{9D8B030D-6E8A-4147-A177-3AD203B41FA5}"/>
                  </a:extLst>
                </a:gridCol>
                <a:gridCol w="1434795">
                  <a:extLst>
                    <a:ext uri="{9D8B030D-6E8A-4147-A177-3AD203B41FA5}"/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Исполнение за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3586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5"/>
          <p:cNvSpPr txBox="1">
            <a:spLocks/>
          </p:cNvSpPr>
          <p:nvPr/>
        </p:nvSpPr>
        <p:spPr>
          <a:xfrm>
            <a:off x="79231" y="1416474"/>
            <a:ext cx="4481945" cy="290096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Ожидаемые 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1050" b="1" kern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050" b="1" kern="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endParaRPr lang="ru-RU" sz="105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31" y="1706569"/>
            <a:ext cx="4572000" cy="1323439"/>
          </a:xfrm>
          <a:prstGeom prst="rect">
            <a:avLst/>
          </a:prstGeom>
          <a:ln w="3175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innerShdw dist="508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Увеличение процента приватизированных объектов по отношению к количеству объектов, включенных в Прогнозный план приватизации;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Увеличение полученных кадастровых планов на объекты недвижимости, за исключением земельных участков, находящихся в муниципальной собственности Ржевского района;</a:t>
            </a:r>
          </a:p>
          <a:p>
            <a:pPr algn="just">
              <a:buFont typeface="Wingdings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Подтверждение права собственности МО «Ржевский район» на все объекты недвижимого имущества, находящегося в мун. собственности района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79231" y="3020733"/>
            <a:ext cx="4500562" cy="4762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уполномоченные в установленной сфере </a:t>
            </a:r>
            <a:r>
              <a:rPr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1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76" y="3486588"/>
            <a:ext cx="4495800" cy="255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96" tIns="35896" rIns="35896" bIns="35896"/>
          <a:lstStyle>
            <a:lvl1pPr indent="-1714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Lucida Grande"/>
                <a:cs typeface="Times New Roman" pitchFamily="18" charset="0"/>
              </a:rPr>
              <a:t>Комитет по управлению имуществом Ржевского района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-10824" y="3742027"/>
            <a:ext cx="45720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в разрезе подпрограмм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41131" y="5804988"/>
            <a:ext cx="9056687" cy="2421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реализации в 2018 году</a:t>
            </a:r>
          </a:p>
        </p:txBody>
      </p:sp>
      <p:sp>
        <p:nvSpPr>
          <p:cNvPr id="18463" name="TextBox 20"/>
          <p:cNvSpPr txBox="1">
            <a:spLocks noChangeArrowheads="1"/>
          </p:cNvSpPr>
          <p:nvPr/>
        </p:nvSpPr>
        <p:spPr bwMode="auto">
          <a:xfrm>
            <a:off x="41132" y="6047158"/>
            <a:ext cx="9004732" cy="861774"/>
          </a:xfrm>
          <a:prstGeom prst="rect">
            <a:avLst/>
          </a:prstGeom>
          <a:noFill/>
          <a:ln w="952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 Техническое обслуживание газораспределительных сетей протяженностью 79,198 км;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Заключены в 2018 году договора аренды земельных участков в количестве 1206 шт.;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Заключены 3 договора купли-продажи иного имущества, находящегося в собственности муниципального района;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Про инвентаризировано в ходе муниципального земельного контроля 32 земельных участка;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000" dirty="0" smtClean="0">
                <a:cs typeface="Times New Roman" pitchFamily="18" charset="0"/>
              </a:rPr>
              <a:t>Заключен 1 договор купли-продажи земельных участков, находящий в собственности МО «Ржевский район».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196562" y="3959076"/>
          <a:ext cx="4072478" cy="184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Номер слайда 4"/>
          <p:cNvSpPr txBox="1">
            <a:spLocks/>
          </p:cNvSpPr>
          <p:nvPr/>
        </p:nvSpPr>
        <p:spPr bwMode="auto">
          <a:xfrm>
            <a:off x="-161275" y="13622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635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1238250" y="0"/>
            <a:ext cx="7351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на реализацию мероприятий по обращениям, поступающим к депутатам Собрания депутатов Ржевского района (тыс. руб.)</a:t>
            </a:r>
          </a:p>
        </p:txBody>
      </p:sp>
      <p:sp>
        <p:nvSpPr>
          <p:cNvPr id="7175" name="Прямоугольник 13"/>
          <p:cNvSpPr>
            <a:spLocks noChangeArrowheads="1"/>
          </p:cNvSpPr>
          <p:nvPr/>
        </p:nvSpPr>
        <p:spPr bwMode="auto">
          <a:xfrm>
            <a:off x="1150938" y="5494338"/>
            <a:ext cx="659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7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Sunny - &amp;Kcy;&amp;acy;&amp;kcy; &amp;ncy;&amp;iecy; &amp;zcy;&amp;acy;&amp;bcy;&amp;ocy;&amp;lcy;&amp;iecy;&amp;tcy;&amp;softcy; &amp;vcy; &amp;dcy;&amp;iecy;&amp;tcy;&amp;scy;&amp;kcy;&amp;ocy;&amp;mcy; &amp;scy;&amp;acy;&amp;dcy;&amp;ucy; &amp;icy; &amp;shcy;&amp;kcy;&amp;ocy;&amp;lcy;&amp;iecy;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6" t="-5611" r="-6906" b="-5611"/>
          <a:stretch>
            <a:fillRect/>
          </a:stretch>
        </p:blipFill>
        <p:spPr bwMode="auto">
          <a:xfrm>
            <a:off x="6802438" y="5235575"/>
            <a:ext cx="2087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&amp;Ecy;&amp;vcy;&amp;rcy;&amp;icy;&amp;kcy;&amp;acy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1" t="-13394" r="-2873" b="-897"/>
          <a:stretch/>
        </p:blipFill>
        <p:spPr bwMode="auto">
          <a:xfrm>
            <a:off x="6921162" y="858839"/>
            <a:ext cx="2207277" cy="13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58343" y="1323714"/>
          <a:ext cx="8059737" cy="531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180" name="Picture 4" descr="http://www.sun-culture.ru/files/LITO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494338"/>
            <a:ext cx="1968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6" descr="http://gov.cap.ru/UserFiles/news/201608/10/Original/wp_20160809_15_06_58_pr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14400"/>
            <a:ext cx="2036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0975" y="911225"/>
            <a:ext cx="3702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0000"/>
                </a:solidFill>
                <a:latin typeface="+mn-lt"/>
                <a:cs typeface="+mn-cs"/>
              </a:rPr>
              <a:t>Израсходовано 680,0 тыс. руб.</a:t>
            </a:r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 bwMode="auto">
          <a:xfrm>
            <a:off x="-103002" y="-4763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20"/>
          <p:cNvGrpSpPr>
            <a:grpSpLocks/>
          </p:cNvGrpSpPr>
          <p:nvPr/>
        </p:nvGrpSpPr>
        <p:grpSpPr bwMode="auto">
          <a:xfrm>
            <a:off x="0" y="0"/>
            <a:ext cx="9144000" cy="1163638"/>
            <a:chOff x="0" y="-2872"/>
            <a:chExt cx="9144000" cy="1496710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1752600" y="399382"/>
              <a:ext cx="5446713" cy="58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7415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17419" name="Picture 15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15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6" name="Picture 13" descr="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64" y="-2872"/>
              <a:ext cx="1137685" cy="149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5" descr="2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304800" y="21631"/>
              <a:ext cx="1217613" cy="33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Тверская область</a:t>
              </a:r>
              <a:endParaRPr lang="en-US" altLang="ru-RU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12" name="WordArt 10"/>
          <p:cNvSpPr>
            <a:spLocks noChangeArrowheads="1" noChangeShapeType="1" noTextEdit="1"/>
          </p:cNvSpPr>
          <p:nvPr/>
        </p:nvSpPr>
        <p:spPr bwMode="auto">
          <a:xfrm>
            <a:off x="1130300" y="2667000"/>
            <a:ext cx="6938963" cy="222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r>
              <a:rPr lang="ru-RU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</a:t>
            </a:r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0"/>
            <a:ext cx="9985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 rot="19103031">
            <a:off x="4810109" y="2818690"/>
            <a:ext cx="846451" cy="1349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9035410">
            <a:off x="4876780" y="3026975"/>
            <a:ext cx="914400" cy="1658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227402">
            <a:off x="6435598" y="2924672"/>
            <a:ext cx="1371600" cy="1658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42154"/>
              </p:ext>
            </p:extLst>
          </p:nvPr>
        </p:nvGraphicFramePr>
        <p:xfrm>
          <a:off x="103910" y="946298"/>
          <a:ext cx="8936180" cy="5716934"/>
        </p:xfrm>
        <a:graphic>
          <a:graphicData uri="http://schemas.openxmlformats.org/drawingml/2006/table">
            <a:tbl>
              <a:tblPr/>
              <a:tblGrid>
                <a:gridCol w="2901945"/>
                <a:gridCol w="1509367"/>
                <a:gridCol w="1254391"/>
                <a:gridCol w="1641895"/>
                <a:gridCol w="1628582"/>
              </a:tblGrid>
              <a:tr h="921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829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290 818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291 946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</a:tr>
              <a:tr h="591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(ННД)</a:t>
                      </a:r>
                    </a:p>
                  </a:txBody>
                  <a:tcPr marL="829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121 030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122 095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124 414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поступления, в т.ч.</a:t>
                      </a:r>
                    </a:p>
                  </a:txBody>
                  <a:tcPr marL="829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117 125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168 723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167 532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41459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5 388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5 388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средства </a:t>
                      </a:r>
                    </a:p>
                  </a:txBody>
                  <a:tcPr marL="41459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99 965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143 947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142 756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31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МТБ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 сельских поселений в соответствии с передаваемыми полномочиями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59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17160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19 388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19 388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3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829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304 110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380 602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342 297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</a:tr>
              <a:tr h="591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собственных средств </a:t>
                      </a:r>
                    </a:p>
                  </a:txBody>
                  <a:tcPr marL="24875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204 145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229 346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200 583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целевых средств</a:t>
                      </a:r>
                    </a:p>
                  </a:txBody>
                  <a:tcPr marL="24875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99 965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151 256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141 714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97,7%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Дефицит/профицит(-/+)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91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-65 955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-89 784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-50 351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19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5" descr="2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/>
        </p:blipFill>
        <p:spPr bwMode="auto">
          <a:xfrm>
            <a:off x="0" y="-19788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2" y="9581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622" y="9581"/>
            <a:ext cx="872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Основные ПАРАМЕТРЫ  бюджета  МО «Ржевский район»</a:t>
            </a:r>
          </a:p>
          <a:p>
            <a:pPr algn="ctr"/>
            <a:r>
              <a:rPr lang="ru-RU" sz="18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в 2018 году,  тыс. руб.</a:t>
            </a:r>
            <a:endParaRPr lang="ru-RU" sz="1800" dirty="0">
              <a:ln w="9000" cmpd="sng">
                <a:noFill/>
                <a:prstDash val="solid"/>
              </a:ln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02406" y="7071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278263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734662"/>
              </p:ext>
            </p:extLst>
          </p:nvPr>
        </p:nvGraphicFramePr>
        <p:xfrm>
          <a:off x="-170121" y="735320"/>
          <a:ext cx="4826793" cy="637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Блок-схема: узел 7"/>
          <p:cNvSpPr/>
          <p:nvPr/>
        </p:nvSpPr>
        <p:spPr>
          <a:xfrm>
            <a:off x="1403498" y="3026733"/>
            <a:ext cx="1863133" cy="1991834"/>
          </a:xfrm>
          <a:prstGeom prst="flowChartConnector">
            <a:avLst/>
          </a:prstGeom>
          <a:solidFill>
            <a:srgbClr val="F8E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290  818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011684"/>
              </p:ext>
            </p:extLst>
          </p:nvPr>
        </p:nvGraphicFramePr>
        <p:xfrm>
          <a:off x="3827721" y="1159945"/>
          <a:ext cx="5478203" cy="612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00800" y="830337"/>
            <a:ext cx="1573619" cy="329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ФАКТ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8319" y="653903"/>
            <a:ext cx="2516706" cy="682476"/>
          </a:xfrm>
          <a:prstGeom prst="roundRect">
            <a:avLst/>
          </a:prstGeom>
          <a:solidFill>
            <a:srgbClr val="F8E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Фактическое исполнение собственных доходов составило  101,9% от уточненного плана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2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/>
        </p:blipFill>
        <p:spPr bwMode="auto">
          <a:xfrm>
            <a:off x="0" y="-123518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2" y="-94149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297" y="0"/>
            <a:ext cx="77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</a:rPr>
              <a:t>СТРУКТУРА ДОХОДОВ БЮДЖЕТА МО „РЖЕВСКИЙ РАЙОН“ ЗА 2018 год (тыс. </a:t>
            </a:r>
            <a:r>
              <a:rPr lang="bg-BG" sz="16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</a:rPr>
              <a:t>р</a:t>
            </a:r>
            <a:r>
              <a:rPr lang="bg-BG" sz="16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</a:rPr>
              <a:t>уб.)</a:t>
            </a:r>
            <a:endParaRPr lang="bg-BG" sz="1600" b="1" dirty="0">
              <a:ln w="9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24267" y="-52874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16179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8636000" y="1524000"/>
            <a:ext cx="533400" cy="3810000"/>
          </a:xfrm>
          <a:prstGeom prst="rect">
            <a:avLst/>
          </a:prstGeom>
        </p:spPr>
        <p:txBody>
          <a:bodyPr vert="ver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2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91817"/>
              </p:ext>
            </p:extLst>
          </p:nvPr>
        </p:nvGraphicFramePr>
        <p:xfrm>
          <a:off x="95260" y="1593127"/>
          <a:ext cx="6548961" cy="553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 txBox="1">
            <a:spLocks/>
          </p:cNvSpPr>
          <p:nvPr/>
        </p:nvSpPr>
        <p:spPr>
          <a:xfrm>
            <a:off x="228600" y="1364527"/>
            <a:ext cx="2590800" cy="4572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 smtClean="0"/>
              <a:t>110 917 тыс. руб.</a:t>
            </a:r>
          </a:p>
          <a:p>
            <a:endParaRPr lang="ru-RU" sz="20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714107"/>
              </p:ext>
            </p:extLst>
          </p:nvPr>
        </p:nvGraphicFramePr>
        <p:xfrm>
          <a:off x="-250093" y="3051544"/>
          <a:ext cx="4195299" cy="41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2702442" y="3822402"/>
            <a:ext cx="315432" cy="27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443184"/>
              </p:ext>
            </p:extLst>
          </p:nvPr>
        </p:nvGraphicFramePr>
        <p:xfrm>
          <a:off x="3938181" y="1516026"/>
          <a:ext cx="5465135" cy="532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6832121" y="435935"/>
            <a:ext cx="791424" cy="404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5" descr="2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/>
        </p:blipFill>
        <p:spPr bwMode="auto">
          <a:xfrm>
            <a:off x="0" y="-19788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3366" y="24910"/>
            <a:ext cx="801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Налоговые доходы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итогам 2018 года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3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02406" y="3720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100" dirty="0" smtClean="0"/>
          </a:p>
        </p:txBody>
      </p:sp>
      <p:sp>
        <p:nvSpPr>
          <p:cNvPr id="16" name="Rectangle 5"/>
          <p:cNvSpPr txBox="1">
            <a:spLocks/>
          </p:cNvSpPr>
          <p:nvPr/>
        </p:nvSpPr>
        <p:spPr>
          <a:xfrm>
            <a:off x="5633466" y="877482"/>
            <a:ext cx="2122932" cy="565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tx1"/>
                </a:solidFill>
              </a:rPr>
              <a:t>ПО ВИДАМ ЭКОНОМИЧЕСКОЙ ДЕЯТЕЛЬНОСТИ</a:t>
            </a:r>
            <a:endParaRPr lang="ru-RU" sz="1050" b="1" dirty="0">
              <a:solidFill>
                <a:schemeClr val="tx1"/>
              </a:solidFill>
            </a:endParaRP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0042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219211"/>
            <a:ext cx="83582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8610600" y="1447800"/>
            <a:ext cx="533400" cy="3810000"/>
          </a:xfrm>
          <a:prstGeom prst="rect">
            <a:avLst/>
          </a:prstGeom>
        </p:spPr>
        <p:txBody>
          <a:bodyPr vert="ver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200" dirty="0"/>
          </a:p>
        </p:txBody>
      </p:sp>
      <p:sp>
        <p:nvSpPr>
          <p:cNvPr id="9" name="Rectangle 5"/>
          <p:cNvSpPr txBox="1">
            <a:spLocks/>
          </p:cNvSpPr>
          <p:nvPr/>
        </p:nvSpPr>
        <p:spPr>
          <a:xfrm>
            <a:off x="304800" y="1447800"/>
            <a:ext cx="2590800" cy="4572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 smtClean="0"/>
              <a:t>13 497 тыс. руб.</a:t>
            </a:r>
            <a:endParaRPr lang="ru-RU" sz="20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59920"/>
              </p:ext>
            </p:extLst>
          </p:nvPr>
        </p:nvGraphicFramePr>
        <p:xfrm>
          <a:off x="228600" y="1608662"/>
          <a:ext cx="4895489" cy="524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33699"/>
              </p:ext>
            </p:extLst>
          </p:nvPr>
        </p:nvGraphicFramePr>
        <p:xfrm>
          <a:off x="3952874" y="857057"/>
          <a:ext cx="5038725" cy="600094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14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 от использования муниципального имущества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тыс. руб.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0960" marR="60960"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от сдачи в аренду земельных участков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5235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075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 от сдачи в аренду имущества, составляющего муниципальную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казну (за исключением земельных участков)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84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 от перечисления части прибыли, остающейся после уплаты налогов 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муниципальных унитарных предприятий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7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 от продажи имущества и земли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50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 от продажи земельных участков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6346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 от продажи муниципального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имущества (за исключением земельных участков)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55</a:t>
                      </a:r>
                    </a:p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979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Плата за увеличение площади земельных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участков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1262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5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Прочие неналоговые доходы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350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674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121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Платежи при пользовании природными ресурсами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121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Доходы от оказания платных услуг и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компенсации затрат государства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234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kumimoji="0" lang="ru-RU" sz="14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27432" marB="27432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038819"/>
              </p:ext>
            </p:extLst>
          </p:nvPr>
        </p:nvGraphicFramePr>
        <p:xfrm>
          <a:off x="0" y="1905000"/>
          <a:ext cx="393364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5" descr="2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/>
        </p:blipFill>
        <p:spPr bwMode="auto">
          <a:xfrm>
            <a:off x="0" y="-19788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5119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-19789"/>
            <a:ext cx="864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НЕНалоговые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доходы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итогам 2018 года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02406" y="14057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33029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6357500"/>
              </p:ext>
            </p:extLst>
          </p:nvPr>
        </p:nvGraphicFramePr>
        <p:xfrm>
          <a:off x="45040" y="369332"/>
          <a:ext cx="8946560" cy="374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Прямоугольник 31"/>
          <p:cNvSpPr/>
          <p:nvPr/>
        </p:nvSpPr>
        <p:spPr>
          <a:xfrm rot="19119547">
            <a:off x="762000" y="2106509"/>
            <a:ext cx="1371600" cy="83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53300" y="2549346"/>
            <a:ext cx="1371600" cy="1658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383497"/>
            <a:ext cx="1371600" cy="1658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64089"/>
              </p:ext>
            </p:extLst>
          </p:nvPr>
        </p:nvGraphicFramePr>
        <p:xfrm>
          <a:off x="278920" y="5183873"/>
          <a:ext cx="8350729" cy="1397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113"/>
                <a:gridCol w="1155874"/>
                <a:gridCol w="977238"/>
                <a:gridCol w="941255"/>
                <a:gridCol w="828675"/>
                <a:gridCol w="1143000"/>
                <a:gridCol w="1171574"/>
              </a:tblGrid>
              <a:tr h="670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Всего: безвозмездные поступления </a:t>
                      </a:r>
                      <a:r>
                        <a:rPr lang="ru-RU" sz="1050" b="1" u="none" strike="noStrike" dirty="0" smtClean="0">
                          <a:effectLst/>
                        </a:rPr>
                        <a:t> (тыс. руб.)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Дотации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Целевые субсидии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Субвенции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smtClean="0">
                          <a:effectLst/>
                        </a:rPr>
                        <a:t>Иные межбюджетные</a:t>
                      </a:r>
                    </a:p>
                    <a:p>
                      <a:pPr algn="l" fontAlgn="b"/>
                      <a:r>
                        <a:rPr lang="ru-RU" sz="1050" b="1" u="none" strike="noStrike" dirty="0" smtClean="0">
                          <a:effectLst/>
                        </a:rPr>
                        <a:t>трансферты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smtClean="0">
                          <a:effectLst/>
                        </a:rPr>
                        <a:t>Безвозмездные </a:t>
                      </a:r>
                      <a:r>
                        <a:rPr lang="ru-RU" sz="1050" b="1" u="none" strike="noStrike" dirty="0">
                          <a:effectLst/>
                        </a:rPr>
                        <a:t>поступления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от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спонсоров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effectLst/>
                        </a:rPr>
                        <a:t>2017год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152 704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8948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47747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91628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3757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effectLst/>
                        </a:rPr>
                        <a:t>2018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г</a:t>
                      </a:r>
                      <a:r>
                        <a:rPr lang="ru-RU" sz="1000" b="1" u="none" strike="noStrike" dirty="0" smtClean="0">
                          <a:effectLst/>
                        </a:rPr>
                        <a:t>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167 532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5388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39924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102809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19636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337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9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Доля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 общем объеме поступлений 2018год 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3,2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23,8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61,4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11,7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/>
                        <a:t>0,2</a:t>
                      </a:r>
                      <a:endParaRPr lang="ru-RU" sz="1050" dirty="0"/>
                    </a:p>
                  </a:txBody>
                  <a:tcPr marL="5621" marR="5621" marT="5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353350"/>
              </p:ext>
            </p:extLst>
          </p:nvPr>
        </p:nvGraphicFramePr>
        <p:xfrm>
          <a:off x="447674" y="643417"/>
          <a:ext cx="8401051" cy="445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5" descr="2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/>
        </p:blipFill>
        <p:spPr bwMode="auto">
          <a:xfrm>
            <a:off x="0" y="-19788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2481" y="40299"/>
            <a:ext cx="825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Динамика безвозмездных поступлений за 2017-2018 годы </a:t>
            </a:r>
          </a:p>
          <a:p>
            <a:pPr algn="ctr"/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(тыс. руб.)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Trebuchet MS"/>
              <a:cs typeface="Trebuchet MS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02406" y="0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363923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11637" y="2565225"/>
            <a:ext cx="993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 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15" name="Rectangle 2"/>
          <p:cNvSpPr txBox="1">
            <a:spLocks/>
          </p:cNvSpPr>
          <p:nvPr/>
        </p:nvSpPr>
        <p:spPr>
          <a:xfrm>
            <a:off x="8763000" y="1421777"/>
            <a:ext cx="443950" cy="3810000"/>
          </a:xfrm>
          <a:prstGeom prst="rect">
            <a:avLst/>
          </a:prstGeom>
        </p:spPr>
        <p:txBody>
          <a:bodyPr vert="ver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2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56564"/>
              </p:ext>
            </p:extLst>
          </p:nvPr>
        </p:nvGraphicFramePr>
        <p:xfrm>
          <a:off x="802481" y="1157176"/>
          <a:ext cx="7760494" cy="522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5" descr="2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/>
        </p:blipFill>
        <p:spPr bwMode="auto">
          <a:xfrm>
            <a:off x="0" y="-19788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-4763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02481" y="0"/>
            <a:ext cx="8341519" cy="76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Бюджетная обеспеченность на 1 жителя Ржевского района  за счет общего объема доходов, поступивших в бюджет</a:t>
            </a:r>
          </a:p>
          <a:p>
            <a:pPr marL="0" indent="0" algn="ctr"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(рублей/чел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.)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-202406" y="-4763"/>
            <a:ext cx="404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314230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Grp="1" noChangeAspect="1"/>
          </p:cNvGraphicFramePr>
          <p:nvPr>
            <p:ph/>
          </p:nvPr>
        </p:nvGraphicFramePr>
        <p:xfrm>
          <a:off x="800100" y="1728788"/>
          <a:ext cx="8118475" cy="47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12"/>
          <p:cNvSpPr>
            <a:spLocks noChangeArrowheads="1"/>
          </p:cNvSpPr>
          <p:nvPr/>
        </p:nvSpPr>
        <p:spPr bwMode="auto">
          <a:xfrm>
            <a:off x="1223963" y="0"/>
            <a:ext cx="7583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района в разрезе бюджетов за 2018 год (тыс. руб.)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200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438275" y="1082675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Общий объем расходов 342297 тыс. руб.</a:t>
            </a:r>
          </a:p>
        </p:txBody>
      </p:sp>
      <p:graphicFrame>
        <p:nvGraphicFramePr>
          <p:cNvPr id="3" name="Диаграмма 12"/>
          <p:cNvGraphicFramePr>
            <a:graphicFrameLocks/>
          </p:cNvGraphicFramePr>
          <p:nvPr/>
        </p:nvGraphicFramePr>
        <p:xfrm>
          <a:off x="195263" y="1562100"/>
          <a:ext cx="8753475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02406" y="-4763"/>
            <a:ext cx="404812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9BF4BA-D960-41BB-8863-6AD368DB477D}" type="slidenum">
              <a:rPr lang="ru-RU" altLang="ru-RU" sz="11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0A22E"/>
      </a:accent1>
      <a:accent2>
        <a:srgbClr val="FCECD5"/>
      </a:accent2>
      <a:accent3>
        <a:srgbClr val="B58B80"/>
      </a:accent3>
      <a:accent4>
        <a:srgbClr val="DBC1A7"/>
      </a:accent4>
      <a:accent5>
        <a:srgbClr val="669900"/>
      </a:accent5>
      <a:accent6>
        <a:srgbClr val="C17529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19250</TotalTime>
  <Words>3978</Words>
  <Application>Microsoft Office PowerPoint</Application>
  <PresentationFormat>Экран (4:3)</PresentationFormat>
  <Paragraphs>765</Paragraphs>
  <Slides>23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Лист</vt:lpstr>
      <vt:lpstr>Презентация PowerPoint</vt:lpstr>
      <vt:lpstr>ОСНОВНЫЕ ИТОГИ ИСПОЛНЕНИЯ БЮДЖЕТА  МО «Ржевский район» 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 НА РЕКОНСТРУКЦИЮ МОУ «СРЕДНЯЯ ШКОЛА №13»  (с устройством пристройки столовой)   в г. КИМРЫ   ТВЕРСКОЙ ОБЛАСТИ  А.А.Каспржак начальник департамента образования Тверской области</dc:title>
  <dc:creator>peres</dc:creator>
  <cp:lastModifiedBy>1</cp:lastModifiedBy>
  <cp:revision>1962</cp:revision>
  <cp:lastPrinted>2019-04-12T11:22:54Z</cp:lastPrinted>
  <dcterms:created xsi:type="dcterms:W3CDTF">2008-10-17T07:39:58Z</dcterms:created>
  <dcterms:modified xsi:type="dcterms:W3CDTF">2019-04-22T11:59:40Z</dcterms:modified>
</cp:coreProperties>
</file>